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3"/>
  </p:notesMasterIdLst>
  <p:handoutMasterIdLst>
    <p:handoutMasterId r:id="rId64"/>
  </p:handoutMasterIdLst>
  <p:sldIdLst>
    <p:sldId id="256" r:id="rId2"/>
    <p:sldId id="257" r:id="rId3"/>
    <p:sldId id="258" r:id="rId4"/>
    <p:sldId id="259" r:id="rId5"/>
    <p:sldId id="260" r:id="rId6"/>
    <p:sldId id="261" r:id="rId7"/>
    <p:sldId id="302" r:id="rId8"/>
    <p:sldId id="264" r:id="rId9"/>
    <p:sldId id="262" r:id="rId10"/>
    <p:sldId id="263" r:id="rId11"/>
    <p:sldId id="265" r:id="rId12"/>
    <p:sldId id="266" r:id="rId13"/>
    <p:sldId id="267" r:id="rId14"/>
    <p:sldId id="303" r:id="rId15"/>
    <p:sldId id="268" r:id="rId16"/>
    <p:sldId id="269" r:id="rId17"/>
    <p:sldId id="270" r:id="rId18"/>
    <p:sldId id="271" r:id="rId19"/>
    <p:sldId id="272" r:id="rId20"/>
    <p:sldId id="275" r:id="rId21"/>
    <p:sldId id="274" r:id="rId22"/>
    <p:sldId id="273" r:id="rId23"/>
    <p:sldId id="276" r:id="rId24"/>
    <p:sldId id="277" r:id="rId25"/>
    <p:sldId id="278" r:id="rId26"/>
    <p:sldId id="279" r:id="rId27"/>
    <p:sldId id="280" r:id="rId28"/>
    <p:sldId id="304" r:id="rId29"/>
    <p:sldId id="309" r:id="rId30"/>
    <p:sldId id="31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301" r:id="rId45"/>
    <p:sldId id="294" r:id="rId46"/>
    <p:sldId id="295" r:id="rId47"/>
    <p:sldId id="308" r:id="rId48"/>
    <p:sldId id="298" r:id="rId49"/>
    <p:sldId id="299" r:id="rId50"/>
    <p:sldId id="300" r:id="rId51"/>
    <p:sldId id="305" r:id="rId52"/>
    <p:sldId id="306" r:id="rId53"/>
    <p:sldId id="307" r:id="rId54"/>
    <p:sldId id="311" r:id="rId55"/>
    <p:sldId id="312" r:id="rId56"/>
    <p:sldId id="313" r:id="rId57"/>
    <p:sldId id="314" r:id="rId58"/>
    <p:sldId id="315" r:id="rId59"/>
    <p:sldId id="316" r:id="rId60"/>
    <p:sldId id="296" r:id="rId61"/>
    <p:sldId id="297" r:id="rId62"/>
  </p:sldIdLst>
  <p:sldSz cx="9144000" cy="6858000" type="screen4x3"/>
  <p:notesSz cx="6858000" cy="9144000"/>
  <p:defaultText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130" d="100"/>
          <a:sy n="130" d="100"/>
        </p:scale>
        <p:origin x="-1024" y="3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notesMaster" Target="notesMasters/notesMaster1.xml"/><Relationship Id="rId64" Type="http://schemas.openxmlformats.org/officeDocument/2006/relationships/handoutMaster" Target="handoutMasters/handoutMaster1.xml"/><Relationship Id="rId65" Type="http://schemas.openxmlformats.org/officeDocument/2006/relationships/printerSettings" Target="printerSettings/printerSettings1.bin"/><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6DD90EC-4DCC-2A43-89CD-732EDC63DF1B}" type="datetimeFigureOut">
              <a:rPr kumimoji="1" lang="ja-JP" altLang="en-US" smtClean="0"/>
              <a:t>2016/12/22</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655BF89-73EB-2547-B689-1591B49A7845}" type="slidenum">
              <a:rPr kumimoji="1" lang="ja-JP" altLang="en-US" smtClean="0"/>
              <a:t>‹#›</a:t>
            </a:fld>
            <a:endParaRPr kumimoji="1" lang="ja-JP" altLang="en-US"/>
          </a:p>
        </p:txBody>
      </p:sp>
    </p:spTree>
    <p:extLst>
      <p:ext uri="{BB962C8B-B14F-4D97-AF65-F5344CB8AC3E}">
        <p14:creationId xmlns:p14="http://schemas.microsoft.com/office/powerpoint/2010/main" val="39043854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6DB74F5-C190-D54A-90F5-B5FF9D1F23A4}" type="datetimeFigureOut">
              <a:rPr kumimoji="1" lang="ja-JP" altLang="en-US" smtClean="0"/>
              <a:t>2016/12/22</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563228-4767-FC41-AF95-00C41AE279BD}" type="slidenum">
              <a:rPr kumimoji="1" lang="ja-JP" altLang="en-US" smtClean="0"/>
              <a:t>‹#›</a:t>
            </a:fld>
            <a:endParaRPr kumimoji="1" lang="ja-JP" altLang="en-US"/>
          </a:p>
        </p:txBody>
      </p:sp>
    </p:spTree>
    <p:extLst>
      <p:ext uri="{BB962C8B-B14F-4D97-AF65-F5344CB8AC3E}">
        <p14:creationId xmlns:p14="http://schemas.microsoft.com/office/powerpoint/2010/main" val="318776546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9563228-4767-FC41-AF95-00C41AE279BD}" type="slidenum">
              <a:rPr kumimoji="1" lang="ja-JP" altLang="en-US" smtClean="0"/>
              <a:t>43</a:t>
            </a:fld>
            <a:endParaRPr kumimoji="1" lang="ja-JP" altLang="en-US"/>
          </a:p>
        </p:txBody>
      </p:sp>
    </p:spTree>
    <p:extLst>
      <p:ext uri="{BB962C8B-B14F-4D97-AF65-F5344CB8AC3E}">
        <p14:creationId xmlns:p14="http://schemas.microsoft.com/office/powerpoint/2010/main" val="3440746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9563228-4767-FC41-AF95-00C41AE279BD}" type="slidenum">
              <a:rPr kumimoji="1" lang="ja-JP" altLang="en-US" smtClean="0"/>
              <a:t>45</a:t>
            </a:fld>
            <a:endParaRPr kumimoji="1" lang="ja-JP" altLang="en-US"/>
          </a:p>
        </p:txBody>
      </p:sp>
    </p:spTree>
    <p:extLst>
      <p:ext uri="{BB962C8B-B14F-4D97-AF65-F5344CB8AC3E}">
        <p14:creationId xmlns:p14="http://schemas.microsoft.com/office/powerpoint/2010/main" val="3440746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9563228-4767-FC41-AF95-00C41AE279BD}" type="slidenum">
              <a:rPr kumimoji="1" lang="ja-JP" altLang="en-US" smtClean="0"/>
              <a:t>46</a:t>
            </a:fld>
            <a:endParaRPr kumimoji="1" lang="ja-JP" altLang="en-US"/>
          </a:p>
        </p:txBody>
      </p:sp>
    </p:spTree>
    <p:extLst>
      <p:ext uri="{BB962C8B-B14F-4D97-AF65-F5344CB8AC3E}">
        <p14:creationId xmlns:p14="http://schemas.microsoft.com/office/powerpoint/2010/main" val="3440746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9563228-4767-FC41-AF95-00C41AE279BD}" type="slidenum">
              <a:rPr kumimoji="1" lang="ja-JP" altLang="en-US" smtClean="0"/>
              <a:t>48</a:t>
            </a:fld>
            <a:endParaRPr kumimoji="1" lang="ja-JP" altLang="en-US"/>
          </a:p>
        </p:txBody>
      </p:sp>
    </p:spTree>
    <p:extLst>
      <p:ext uri="{BB962C8B-B14F-4D97-AF65-F5344CB8AC3E}">
        <p14:creationId xmlns:p14="http://schemas.microsoft.com/office/powerpoint/2010/main" val="3440746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9563228-4767-FC41-AF95-00C41AE279BD}" type="slidenum">
              <a:rPr kumimoji="1" lang="ja-JP" altLang="en-US" smtClean="0"/>
              <a:t>49</a:t>
            </a:fld>
            <a:endParaRPr kumimoji="1" lang="ja-JP" altLang="en-US"/>
          </a:p>
        </p:txBody>
      </p:sp>
    </p:spTree>
    <p:extLst>
      <p:ext uri="{BB962C8B-B14F-4D97-AF65-F5344CB8AC3E}">
        <p14:creationId xmlns:p14="http://schemas.microsoft.com/office/powerpoint/2010/main" val="3440746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9563228-4767-FC41-AF95-00C41AE279BD}" type="slidenum">
              <a:rPr kumimoji="1" lang="ja-JP" altLang="en-US" smtClean="0"/>
              <a:t>51</a:t>
            </a:fld>
            <a:endParaRPr kumimoji="1" lang="ja-JP" altLang="en-US"/>
          </a:p>
        </p:txBody>
      </p:sp>
    </p:spTree>
    <p:extLst>
      <p:ext uri="{BB962C8B-B14F-4D97-AF65-F5344CB8AC3E}">
        <p14:creationId xmlns:p14="http://schemas.microsoft.com/office/powerpoint/2010/main" val="34407460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9563228-4767-FC41-AF95-00C41AE279BD}" type="slidenum">
              <a:rPr kumimoji="1" lang="ja-JP" altLang="en-US" smtClean="0"/>
              <a:t>52</a:t>
            </a:fld>
            <a:endParaRPr kumimoji="1" lang="ja-JP" altLang="en-US"/>
          </a:p>
        </p:txBody>
      </p:sp>
    </p:spTree>
    <p:extLst>
      <p:ext uri="{BB962C8B-B14F-4D97-AF65-F5344CB8AC3E}">
        <p14:creationId xmlns:p14="http://schemas.microsoft.com/office/powerpoint/2010/main" val="3440746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C19B281D-ED3F-4847-A1B4-C6EE230B0FC8}" type="datetime1">
              <a:rPr kumimoji="1" lang="ja-JP" altLang="en-US" smtClean="0"/>
              <a:t>2016/12/22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1AFE419-7324-4948-85A6-7421EDCAF954}" type="slidenum">
              <a:rPr kumimoji="1" lang="ja-JP" altLang="en-US" smtClean="0"/>
              <a:t>‹#›</a:t>
            </a:fld>
            <a:endParaRPr kumimoji="1" lang="ja-JP" altLang="en-US"/>
          </a:p>
        </p:txBody>
      </p:sp>
    </p:spTree>
    <p:extLst>
      <p:ext uri="{BB962C8B-B14F-4D97-AF65-F5344CB8AC3E}">
        <p14:creationId xmlns:p14="http://schemas.microsoft.com/office/powerpoint/2010/main" val="368371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6BFE67E-CA38-2F44-8A55-2FCCBB78EBA7}" type="datetime1">
              <a:rPr kumimoji="1" lang="ja-JP" altLang="en-US" smtClean="0"/>
              <a:t>2016/12/22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1AFE419-7324-4948-85A6-7421EDCAF954}" type="slidenum">
              <a:rPr kumimoji="1" lang="ja-JP" altLang="en-US" smtClean="0"/>
              <a:t>‹#›</a:t>
            </a:fld>
            <a:endParaRPr kumimoji="1" lang="ja-JP" altLang="en-US"/>
          </a:p>
        </p:txBody>
      </p:sp>
    </p:spTree>
    <p:extLst>
      <p:ext uri="{BB962C8B-B14F-4D97-AF65-F5344CB8AC3E}">
        <p14:creationId xmlns:p14="http://schemas.microsoft.com/office/powerpoint/2010/main" val="632022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6BC2A8F-78E1-2846-B4CE-EA37B6382E03}" type="datetime1">
              <a:rPr kumimoji="1" lang="ja-JP" altLang="en-US" smtClean="0"/>
              <a:t>2016/12/22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1AFE419-7324-4948-85A6-7421EDCAF954}" type="slidenum">
              <a:rPr kumimoji="1" lang="ja-JP" altLang="en-US" smtClean="0"/>
              <a:t>‹#›</a:t>
            </a:fld>
            <a:endParaRPr kumimoji="1" lang="ja-JP" altLang="en-US"/>
          </a:p>
        </p:txBody>
      </p:sp>
    </p:spTree>
    <p:extLst>
      <p:ext uri="{BB962C8B-B14F-4D97-AF65-F5344CB8AC3E}">
        <p14:creationId xmlns:p14="http://schemas.microsoft.com/office/powerpoint/2010/main" val="3524448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EB991D4-E760-3743-9646-2F43B61C04A6}" type="datetime1">
              <a:rPr kumimoji="1" lang="ja-JP" altLang="en-US" smtClean="0"/>
              <a:t>2016/12/22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1AFE419-7324-4948-85A6-7421EDCAF954}" type="slidenum">
              <a:rPr kumimoji="1" lang="ja-JP" altLang="en-US" smtClean="0"/>
              <a:t>‹#›</a:t>
            </a:fld>
            <a:endParaRPr kumimoji="1" lang="ja-JP" altLang="en-US"/>
          </a:p>
        </p:txBody>
      </p:sp>
    </p:spTree>
    <p:extLst>
      <p:ext uri="{BB962C8B-B14F-4D97-AF65-F5344CB8AC3E}">
        <p14:creationId xmlns:p14="http://schemas.microsoft.com/office/powerpoint/2010/main" val="2608736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BE41947E-1712-454B-BA4F-E8E2BE3E19EB}" type="datetime1">
              <a:rPr kumimoji="1" lang="ja-JP" altLang="en-US" smtClean="0"/>
              <a:t>2016/12/22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1AFE419-7324-4948-85A6-7421EDCAF954}" type="slidenum">
              <a:rPr kumimoji="1" lang="ja-JP" altLang="en-US" smtClean="0"/>
              <a:t>‹#›</a:t>
            </a:fld>
            <a:endParaRPr kumimoji="1" lang="ja-JP" altLang="en-US"/>
          </a:p>
        </p:txBody>
      </p:sp>
    </p:spTree>
    <p:extLst>
      <p:ext uri="{BB962C8B-B14F-4D97-AF65-F5344CB8AC3E}">
        <p14:creationId xmlns:p14="http://schemas.microsoft.com/office/powerpoint/2010/main" val="749219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F7415254-D86F-514C-894B-4FEEE9C60D49}" type="datetime1">
              <a:rPr kumimoji="1" lang="ja-JP" altLang="en-US" smtClean="0"/>
              <a:t>2016/12/22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1AFE419-7324-4948-85A6-7421EDCAF954}" type="slidenum">
              <a:rPr kumimoji="1" lang="ja-JP" altLang="en-US" smtClean="0"/>
              <a:t>‹#›</a:t>
            </a:fld>
            <a:endParaRPr kumimoji="1" lang="ja-JP" altLang="en-US"/>
          </a:p>
        </p:txBody>
      </p:sp>
    </p:spTree>
    <p:extLst>
      <p:ext uri="{BB962C8B-B14F-4D97-AF65-F5344CB8AC3E}">
        <p14:creationId xmlns:p14="http://schemas.microsoft.com/office/powerpoint/2010/main" val="1584091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7526FD44-4E19-BD40-903D-F41D45B0B5F5}" type="datetime1">
              <a:rPr kumimoji="1" lang="ja-JP" altLang="en-US" smtClean="0"/>
              <a:t>2016/12/22</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C1AFE419-7324-4948-85A6-7421EDCAF954}" type="slidenum">
              <a:rPr kumimoji="1" lang="ja-JP" altLang="en-US" smtClean="0"/>
              <a:t>‹#›</a:t>
            </a:fld>
            <a:endParaRPr kumimoji="1" lang="ja-JP" altLang="en-US"/>
          </a:p>
        </p:txBody>
      </p:sp>
    </p:spTree>
    <p:extLst>
      <p:ext uri="{BB962C8B-B14F-4D97-AF65-F5344CB8AC3E}">
        <p14:creationId xmlns:p14="http://schemas.microsoft.com/office/powerpoint/2010/main" val="3052471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051CE7CB-E49E-D049-9398-E17BE6650833}" type="datetime1">
              <a:rPr kumimoji="1" lang="ja-JP" altLang="en-US" smtClean="0"/>
              <a:t>2016/12/22</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C1AFE419-7324-4948-85A6-7421EDCAF954}" type="slidenum">
              <a:rPr kumimoji="1" lang="ja-JP" altLang="en-US" smtClean="0"/>
              <a:t>‹#›</a:t>
            </a:fld>
            <a:endParaRPr kumimoji="1" lang="ja-JP" altLang="en-US"/>
          </a:p>
        </p:txBody>
      </p:sp>
    </p:spTree>
    <p:extLst>
      <p:ext uri="{BB962C8B-B14F-4D97-AF65-F5344CB8AC3E}">
        <p14:creationId xmlns:p14="http://schemas.microsoft.com/office/powerpoint/2010/main" val="1252148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07F5B42E-10AA-6641-8A8E-12BA0909DE39}" type="datetime1">
              <a:rPr kumimoji="1" lang="ja-JP" altLang="en-US" smtClean="0"/>
              <a:t>2016/12/22</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C1AFE419-7324-4948-85A6-7421EDCAF954}" type="slidenum">
              <a:rPr kumimoji="1" lang="ja-JP" altLang="en-US" smtClean="0"/>
              <a:t>‹#›</a:t>
            </a:fld>
            <a:endParaRPr kumimoji="1" lang="ja-JP" altLang="en-US"/>
          </a:p>
        </p:txBody>
      </p:sp>
    </p:spTree>
    <p:extLst>
      <p:ext uri="{BB962C8B-B14F-4D97-AF65-F5344CB8AC3E}">
        <p14:creationId xmlns:p14="http://schemas.microsoft.com/office/powerpoint/2010/main" val="811414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555BC273-6239-2144-92B2-DE6987C31972}" type="datetime1">
              <a:rPr kumimoji="1" lang="ja-JP" altLang="en-US" smtClean="0"/>
              <a:t>2016/12/22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1AFE419-7324-4948-85A6-7421EDCAF954}" type="slidenum">
              <a:rPr kumimoji="1" lang="ja-JP" altLang="en-US" smtClean="0"/>
              <a:t>‹#›</a:t>
            </a:fld>
            <a:endParaRPr kumimoji="1" lang="ja-JP" altLang="en-US"/>
          </a:p>
        </p:txBody>
      </p:sp>
    </p:spTree>
    <p:extLst>
      <p:ext uri="{BB962C8B-B14F-4D97-AF65-F5344CB8AC3E}">
        <p14:creationId xmlns:p14="http://schemas.microsoft.com/office/powerpoint/2010/main" val="656440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BEE90DBA-FE11-D545-9EF8-4F2F7C0A2464}" type="datetime1">
              <a:rPr kumimoji="1" lang="ja-JP" altLang="en-US" smtClean="0"/>
              <a:t>2016/12/22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1AFE419-7324-4948-85A6-7421EDCAF954}" type="slidenum">
              <a:rPr kumimoji="1" lang="ja-JP" altLang="en-US" smtClean="0"/>
              <a:t>‹#›</a:t>
            </a:fld>
            <a:endParaRPr kumimoji="1" lang="ja-JP" altLang="en-US"/>
          </a:p>
        </p:txBody>
      </p:sp>
    </p:spTree>
    <p:extLst>
      <p:ext uri="{BB962C8B-B14F-4D97-AF65-F5344CB8AC3E}">
        <p14:creationId xmlns:p14="http://schemas.microsoft.com/office/powerpoint/2010/main" val="122442689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956CC7-7F62-444E-B74C-619A46BD38BC}" type="datetime1">
              <a:rPr kumimoji="1" lang="ja-JP" altLang="en-US" smtClean="0"/>
              <a:t>2016/12/22</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AFE419-7324-4948-85A6-7421EDCAF954}" type="slidenum">
              <a:rPr kumimoji="1" lang="ja-JP" altLang="en-US" smtClean="0"/>
              <a:t>‹#›</a:t>
            </a:fld>
            <a:endParaRPr kumimoji="1" lang="ja-JP" altLang="en-US"/>
          </a:p>
        </p:txBody>
      </p:sp>
    </p:spTree>
    <p:extLst>
      <p:ext uri="{BB962C8B-B14F-4D97-AF65-F5344CB8AC3E}">
        <p14:creationId xmlns:p14="http://schemas.microsoft.com/office/powerpoint/2010/main" val="21687225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hyperlink" Target="http://smellman.hatenablog.com/entry/2015/12/26/054520" TargetMode="External"/><Relationship Id="rId4" Type="http://schemas.openxmlformats.org/officeDocument/2006/relationships/hyperlink" Target="http://www.trail-note.net/tech/tile/" TargetMode="External"/><Relationship Id="rId1" Type="http://schemas.openxmlformats.org/officeDocument/2006/relationships/slideLayout" Target="../slideLayouts/slideLayout6.xml"/><Relationship Id="rId2"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png"/><Relationship Id="rId3" Type="http://schemas.openxmlformats.org/officeDocument/2006/relationships/hyperlink" Target="http://leafletjs.com/download.html"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 Id="rId3"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hyperlink" Target="http://www.geocoding.jp/"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github.com/IvanSanchez/Leaflet.Polyline.SnakeAnim" TargetMode="External"/><Relationship Id="rId3" Type="http://schemas.openxmlformats.org/officeDocument/2006/relationships/image" Target="../media/image3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dirty="0" smtClean="0"/>
              <a:t>独自のオンライン地図を作る</a:t>
            </a:r>
            <a:endParaRPr kumimoji="1" lang="ja-JP" altLang="en-US" dirty="0"/>
          </a:p>
        </p:txBody>
      </p:sp>
      <p:sp>
        <p:nvSpPr>
          <p:cNvPr id="3" name="サブタイトル 2"/>
          <p:cNvSpPr>
            <a:spLocks noGrp="1"/>
          </p:cNvSpPr>
          <p:nvPr>
            <p:ph type="subTitle" idx="1"/>
          </p:nvPr>
        </p:nvSpPr>
        <p:spPr/>
        <p:txBody>
          <a:bodyPr/>
          <a:lstStyle/>
          <a:p>
            <a:r>
              <a:rPr kumimoji="1" lang="en-US" altLang="ja-JP" dirty="0" smtClean="0"/>
              <a:t>2016/11/15</a:t>
            </a:r>
            <a:r>
              <a:rPr kumimoji="1" lang="ja-JP" altLang="en-US" dirty="0" smtClean="0"/>
              <a:t>　第１１回記者ゼミ</a:t>
            </a:r>
            <a:endParaRPr kumimoji="1" lang="en-US" altLang="ja-JP" dirty="0" smtClean="0"/>
          </a:p>
          <a:p>
            <a:r>
              <a:rPr lang="en-US" altLang="ja-JP" sz="2400" dirty="0" smtClean="0"/>
              <a:t>NHK</a:t>
            </a:r>
            <a:r>
              <a:rPr lang="ja-JP" altLang="en-US" sz="2400" dirty="0" smtClean="0"/>
              <a:t>報道局　ネット報道部　山本　智</a:t>
            </a:r>
            <a:endParaRPr kumimoji="1" lang="ja-JP" altLang="en-US" sz="2400" dirty="0"/>
          </a:p>
        </p:txBody>
      </p:sp>
      <p:sp>
        <p:nvSpPr>
          <p:cNvPr id="4" name="スライド番号プレースホルダー 3"/>
          <p:cNvSpPr>
            <a:spLocks noGrp="1"/>
          </p:cNvSpPr>
          <p:nvPr>
            <p:ph type="sldNum" sz="quarter" idx="12"/>
          </p:nvPr>
        </p:nvSpPr>
        <p:spPr/>
        <p:txBody>
          <a:bodyPr/>
          <a:lstStyle/>
          <a:p>
            <a:fld id="{C1AFE419-7324-4948-85A6-7421EDCAF954}" type="slidenum">
              <a:rPr kumimoji="1" lang="ja-JP" altLang="en-US" smtClean="0"/>
              <a:t>1</a:t>
            </a:fld>
            <a:endParaRPr kumimoji="1" lang="ja-JP" altLang="en-US"/>
          </a:p>
        </p:txBody>
      </p:sp>
    </p:spTree>
    <p:extLst>
      <p:ext uri="{BB962C8B-B14F-4D97-AF65-F5344CB8AC3E}">
        <p14:creationId xmlns:p14="http://schemas.microsoft.com/office/powerpoint/2010/main" val="228917152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457200" y="298168"/>
            <a:ext cx="8229600" cy="3447098"/>
          </a:xfrm>
          <a:prstGeom prst="rect">
            <a:avLst/>
          </a:prstGeom>
          <a:noFill/>
        </p:spPr>
        <p:txBody>
          <a:bodyPr wrap="square" rtlCol="0">
            <a:spAutoFit/>
          </a:bodyPr>
          <a:lstStyle/>
          <a:p>
            <a:r>
              <a:rPr lang="ja-JP" altLang="en-US" sz="2000" dirty="0" smtClean="0"/>
              <a:t>（３）ラインデータの入力</a:t>
            </a:r>
            <a:endParaRPr lang="en-US" altLang="ja-JP" sz="2000" dirty="0" smtClean="0"/>
          </a:p>
          <a:p>
            <a:endParaRPr lang="en-US" altLang="ja-JP" sz="800" dirty="0"/>
          </a:p>
          <a:p>
            <a:r>
              <a:rPr lang="en-US" altLang="ja-JP" dirty="0" smtClean="0"/>
              <a:t>① </a:t>
            </a:r>
            <a:r>
              <a:rPr lang="ja-JP" altLang="en-US" dirty="0" smtClean="0"/>
              <a:t>ラインを</a:t>
            </a:r>
            <a:r>
              <a:rPr lang="ja-JP" altLang="en-US" dirty="0"/>
              <a:t>入力したい場所に</a:t>
            </a:r>
            <a:r>
              <a:rPr lang="en-US" altLang="ja-JP" dirty="0"/>
              <a:t> </a:t>
            </a:r>
            <a:r>
              <a:rPr lang="ja-JP" altLang="en-US" dirty="0"/>
              <a:t>背景地図を拡大する</a:t>
            </a:r>
            <a:endParaRPr lang="en-US" altLang="ja-JP" dirty="0"/>
          </a:p>
          <a:p>
            <a:endParaRPr lang="en-US" altLang="ja-JP" sz="800" dirty="0"/>
          </a:p>
          <a:p>
            <a:r>
              <a:rPr lang="en-US" altLang="ja-JP" dirty="0" smtClean="0"/>
              <a:t>② </a:t>
            </a:r>
            <a:r>
              <a:rPr lang="ja-JP" altLang="en-US" dirty="0" smtClean="0"/>
              <a:t>ラインは複数のポイントとポイント同士を線で結んだデータで構成される　</a:t>
            </a:r>
            <a:endParaRPr lang="en-US" altLang="ja-JP" dirty="0" smtClean="0"/>
          </a:p>
          <a:p>
            <a:endParaRPr lang="en-US" altLang="ja-JP" sz="800" dirty="0" smtClean="0"/>
          </a:p>
          <a:p>
            <a:r>
              <a:rPr lang="en-US" altLang="ja-JP" sz="1600" dirty="0" smtClean="0"/>
              <a:t>※ </a:t>
            </a:r>
            <a:r>
              <a:rPr lang="ja-JP" altLang="en-US" sz="1600" dirty="0" smtClean="0"/>
              <a:t>「始点」</a:t>
            </a:r>
            <a:r>
              <a:rPr lang="en-US" altLang="ja-JP" sz="1600" dirty="0" smtClean="0"/>
              <a:t>▶︎</a:t>
            </a:r>
            <a:r>
              <a:rPr lang="ja-JP" altLang="en-US" sz="1600" dirty="0" smtClean="0"/>
              <a:t>「線分」</a:t>
            </a:r>
            <a:r>
              <a:rPr lang="en-US" altLang="ja-JP" sz="1600" dirty="0" smtClean="0"/>
              <a:t>▶︎</a:t>
            </a:r>
            <a:r>
              <a:rPr lang="ja-JP" altLang="en-US" sz="1600" dirty="0" smtClean="0"/>
              <a:t>「結節点」</a:t>
            </a:r>
            <a:r>
              <a:rPr lang="en-US" altLang="ja-JP" sz="1600" dirty="0" smtClean="0"/>
              <a:t>▶︎</a:t>
            </a:r>
            <a:r>
              <a:rPr lang="ja-JP" altLang="en-US" sz="1600" dirty="0" smtClean="0"/>
              <a:t>「線分」</a:t>
            </a:r>
            <a:r>
              <a:rPr lang="en-US" altLang="ja-JP" sz="1600" dirty="0" smtClean="0"/>
              <a:t>▶︎</a:t>
            </a:r>
            <a:r>
              <a:rPr lang="ja-JP" altLang="en-US" sz="1600" dirty="0" smtClean="0"/>
              <a:t>「終点」</a:t>
            </a:r>
            <a:endParaRPr lang="en-US" altLang="ja-JP" sz="1600" dirty="0" smtClean="0"/>
          </a:p>
          <a:p>
            <a:endParaRPr lang="en-US" altLang="ja-JP" sz="800" dirty="0" smtClean="0"/>
          </a:p>
          <a:p>
            <a:r>
              <a:rPr lang="en-US" altLang="ja-JP" dirty="0" smtClean="0"/>
              <a:t>③ </a:t>
            </a:r>
            <a:r>
              <a:rPr lang="ja-JP" altLang="en-US" dirty="0" smtClean="0"/>
              <a:t>編集</a:t>
            </a:r>
            <a:r>
              <a:rPr lang="ja-JP" altLang="en-US" dirty="0"/>
              <a:t>モード</a:t>
            </a:r>
            <a:r>
              <a:rPr lang="ja-JP" altLang="en-US" dirty="0" smtClean="0"/>
              <a:t>切替</a:t>
            </a:r>
            <a:r>
              <a:rPr lang="en-US" altLang="ja-JP" dirty="0" smtClean="0"/>
              <a:t> </a:t>
            </a:r>
            <a:r>
              <a:rPr lang="en-US" altLang="ja-JP" dirty="0"/>
              <a:t>▶︎︎ </a:t>
            </a:r>
            <a:r>
              <a:rPr lang="ja-JP" altLang="en-US" dirty="0" smtClean="0"/>
              <a:t>地物</a:t>
            </a:r>
            <a:r>
              <a:rPr lang="ja-JP" altLang="en-US" dirty="0"/>
              <a:t>の</a:t>
            </a:r>
            <a:r>
              <a:rPr lang="ja-JP" altLang="en-US" dirty="0" smtClean="0"/>
              <a:t>追加をオン</a:t>
            </a:r>
            <a:endParaRPr lang="en-US" altLang="ja-JP" dirty="0" smtClean="0"/>
          </a:p>
          <a:p>
            <a:endParaRPr lang="en-US" altLang="ja-JP" sz="800" dirty="0" smtClean="0"/>
          </a:p>
          <a:p>
            <a:r>
              <a:rPr lang="en-US" altLang="ja-JP" dirty="0" smtClean="0"/>
              <a:t>④ </a:t>
            </a:r>
            <a:r>
              <a:rPr lang="ja-JP" altLang="en-US" dirty="0" smtClean="0"/>
              <a:t>左ボタンで「始点」「結節点」をプロット</a:t>
            </a:r>
            <a:r>
              <a:rPr lang="en-US" altLang="ja-JP" dirty="0" smtClean="0"/>
              <a:t> </a:t>
            </a:r>
            <a:r>
              <a:rPr lang="ja-JP" altLang="en-US" dirty="0" smtClean="0"/>
              <a:t>右ボタンで</a:t>
            </a:r>
            <a:r>
              <a:rPr lang="ja-JP" altLang="en-US" dirty="0"/>
              <a:t>終了「終点</a:t>
            </a:r>
            <a:r>
              <a:rPr lang="ja-JP" altLang="en-US" dirty="0" smtClean="0"/>
              <a:t>」</a:t>
            </a:r>
            <a:endParaRPr lang="en-US" altLang="ja-JP" dirty="0" smtClean="0"/>
          </a:p>
          <a:p>
            <a:endParaRPr lang="en-US" altLang="ja-JP" sz="800" dirty="0" smtClean="0"/>
          </a:p>
          <a:p>
            <a:r>
              <a:rPr lang="en-US" altLang="ja-JP" dirty="0" smtClean="0"/>
              <a:t>⑤ </a:t>
            </a:r>
            <a:r>
              <a:rPr lang="ja-JP" altLang="en-US" dirty="0"/>
              <a:t>属性データを入力</a:t>
            </a:r>
            <a:r>
              <a:rPr lang="en-US" altLang="ja-JP" dirty="0"/>
              <a:t> </a:t>
            </a:r>
            <a:r>
              <a:rPr lang="en-US" altLang="ja-JP" sz="1600" dirty="0"/>
              <a:t>▶︎ </a:t>
            </a:r>
            <a:r>
              <a:rPr lang="ja-JP" altLang="en-US" sz="1600" dirty="0" smtClean="0"/>
              <a:t>ＯＫ</a:t>
            </a:r>
            <a:endParaRPr lang="en-US" altLang="ja-JP" sz="1600" dirty="0"/>
          </a:p>
          <a:p>
            <a:r>
              <a:rPr lang="ja-JP" altLang="en-US" dirty="0" smtClean="0"/>
              <a:t>　</a:t>
            </a:r>
            <a:r>
              <a:rPr lang="en-US" altLang="ja-JP" dirty="0" smtClean="0"/>
              <a:t>→</a:t>
            </a:r>
            <a:r>
              <a:rPr lang="ja-JP" altLang="en-US" dirty="0" smtClean="0"/>
              <a:t>スタート地点</a:t>
            </a:r>
            <a:r>
              <a:rPr lang="en-US" altLang="ja-JP" dirty="0"/>
              <a:t>(</a:t>
            </a:r>
            <a:r>
              <a:rPr lang="en-US" altLang="ja-JP" dirty="0" smtClean="0"/>
              <a:t>start:0)</a:t>
            </a:r>
            <a:r>
              <a:rPr lang="ja-JP" altLang="en-US" dirty="0" smtClean="0"/>
              <a:t>から５キロ付近</a:t>
            </a:r>
            <a:r>
              <a:rPr lang="en-US" altLang="ja-JP" dirty="0" smtClean="0"/>
              <a:t>(end:5)</a:t>
            </a:r>
            <a:r>
              <a:rPr lang="ja-JP" altLang="en-US" dirty="0" smtClean="0"/>
              <a:t>までのラインを作成</a:t>
            </a:r>
            <a:endParaRPr lang="en-US" altLang="ja-JP" dirty="0" smtClean="0"/>
          </a:p>
          <a:p>
            <a:endParaRPr lang="en-US" altLang="ja-JP" sz="800" dirty="0"/>
          </a:p>
          <a:p>
            <a:r>
              <a:rPr lang="en-US" altLang="ja-JP" dirty="0" smtClean="0"/>
              <a:t>☆ </a:t>
            </a:r>
            <a:r>
              <a:rPr lang="ja-JP" altLang="en-US" dirty="0" smtClean="0"/>
              <a:t>作業後に修正できるので最初から厳密にプロットする必要はない</a:t>
            </a:r>
            <a:endParaRPr lang="en-US" altLang="ja-JP" dirty="0"/>
          </a:p>
        </p:txBody>
      </p:sp>
      <p:pic>
        <p:nvPicPr>
          <p:cNvPr id="2" name="図 1" descr="スクリーンショット 2016-11-05 17.53.40.png"/>
          <p:cNvPicPr>
            <a:picLocks noChangeAspect="1"/>
          </p:cNvPicPr>
          <p:nvPr/>
        </p:nvPicPr>
        <p:blipFill rotWithShape="1">
          <a:blip r:embed="rId2">
            <a:extLst>
              <a:ext uri="{28A0092B-C50C-407E-A947-70E740481C1C}">
                <a14:useLocalDpi xmlns:a14="http://schemas.microsoft.com/office/drawing/2010/main" val="0"/>
              </a:ext>
            </a:extLst>
          </a:blip>
          <a:srcRect t="30840" b="11326"/>
          <a:stretch/>
        </p:blipFill>
        <p:spPr>
          <a:xfrm>
            <a:off x="1090083" y="4047102"/>
            <a:ext cx="6963833" cy="2324055"/>
          </a:xfrm>
          <a:prstGeom prst="rect">
            <a:avLst/>
          </a:prstGeom>
        </p:spPr>
      </p:pic>
      <p:sp>
        <p:nvSpPr>
          <p:cNvPr id="4" name="四角形吹き出し 3"/>
          <p:cNvSpPr/>
          <p:nvPr/>
        </p:nvSpPr>
        <p:spPr>
          <a:xfrm>
            <a:off x="349250" y="4767561"/>
            <a:ext cx="920750" cy="524912"/>
          </a:xfrm>
          <a:prstGeom prst="wedgeRectCallout">
            <a:avLst>
              <a:gd name="adj1" fmla="val 99264"/>
              <a:gd name="adj2" fmla="val 12580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t>始点</a:t>
            </a:r>
            <a:endParaRPr kumimoji="1" lang="en-US" altLang="ja-JP" dirty="0" smtClean="0"/>
          </a:p>
          <a:p>
            <a:pPr algn="ctr"/>
            <a:r>
              <a:rPr lang="ja-JP" altLang="en-US" sz="1000" dirty="0" smtClean="0"/>
              <a:t>（左クリック）</a:t>
            </a:r>
            <a:endParaRPr kumimoji="1" lang="ja-JP" altLang="en-US" sz="1000" dirty="0"/>
          </a:p>
        </p:txBody>
      </p:sp>
      <p:sp>
        <p:nvSpPr>
          <p:cNvPr id="5" name="四角形吹き出し 4"/>
          <p:cNvSpPr/>
          <p:nvPr/>
        </p:nvSpPr>
        <p:spPr>
          <a:xfrm>
            <a:off x="1064669" y="3935362"/>
            <a:ext cx="1083748" cy="544016"/>
          </a:xfrm>
          <a:prstGeom prst="wedgeRectCallout">
            <a:avLst>
              <a:gd name="adj1" fmla="val 3257"/>
              <a:gd name="adj2" fmla="val 20393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t>結節点</a:t>
            </a:r>
            <a:endParaRPr lang="en-US" altLang="ja-JP" dirty="0" smtClean="0"/>
          </a:p>
          <a:p>
            <a:pPr algn="ctr"/>
            <a:r>
              <a:rPr lang="ja-JP" altLang="en-US" sz="1000" dirty="0" smtClean="0"/>
              <a:t>（左クリック）</a:t>
            </a:r>
            <a:endParaRPr lang="en-US" altLang="ja-JP" sz="1000" dirty="0" smtClean="0"/>
          </a:p>
        </p:txBody>
      </p:sp>
      <p:sp>
        <p:nvSpPr>
          <p:cNvPr id="6" name="四角形吹き出し 5"/>
          <p:cNvSpPr/>
          <p:nvPr/>
        </p:nvSpPr>
        <p:spPr>
          <a:xfrm>
            <a:off x="6366751" y="3779061"/>
            <a:ext cx="925165" cy="522848"/>
          </a:xfrm>
          <a:prstGeom prst="wedgeRectCallout">
            <a:avLst>
              <a:gd name="adj1" fmla="val 80814"/>
              <a:gd name="adj2" fmla="val 4411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t>終点</a:t>
            </a:r>
            <a:endParaRPr lang="en-US" altLang="ja-JP" dirty="0" smtClean="0"/>
          </a:p>
          <a:p>
            <a:pPr algn="ctr"/>
            <a:r>
              <a:rPr kumimoji="1" lang="ja-JP" altLang="en-US" sz="1000" dirty="0" smtClean="0"/>
              <a:t>（右クリック）</a:t>
            </a:r>
            <a:endParaRPr kumimoji="1" lang="ja-JP" altLang="en-US" sz="1000" dirty="0"/>
          </a:p>
        </p:txBody>
      </p:sp>
      <p:sp>
        <p:nvSpPr>
          <p:cNvPr id="7" name="スライド番号プレースホルダー 6"/>
          <p:cNvSpPr>
            <a:spLocks noGrp="1"/>
          </p:cNvSpPr>
          <p:nvPr>
            <p:ph type="sldNum" sz="quarter" idx="12"/>
          </p:nvPr>
        </p:nvSpPr>
        <p:spPr/>
        <p:txBody>
          <a:bodyPr/>
          <a:lstStyle/>
          <a:p>
            <a:fld id="{C1AFE419-7324-4948-85A6-7421EDCAF954}" type="slidenum">
              <a:rPr kumimoji="1" lang="ja-JP" altLang="en-US" smtClean="0"/>
              <a:t>10</a:t>
            </a:fld>
            <a:endParaRPr kumimoji="1" lang="ja-JP" altLang="en-US"/>
          </a:p>
        </p:txBody>
      </p:sp>
    </p:spTree>
    <p:extLst>
      <p:ext uri="{BB962C8B-B14F-4D97-AF65-F5344CB8AC3E}">
        <p14:creationId xmlns:p14="http://schemas.microsoft.com/office/powerpoint/2010/main" val="347613291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457200" y="298168"/>
            <a:ext cx="8229600" cy="800219"/>
          </a:xfrm>
          <a:prstGeom prst="rect">
            <a:avLst/>
          </a:prstGeom>
          <a:noFill/>
        </p:spPr>
        <p:txBody>
          <a:bodyPr wrap="square" rtlCol="0">
            <a:spAutoFit/>
          </a:bodyPr>
          <a:lstStyle/>
          <a:p>
            <a:r>
              <a:rPr lang="ja-JP" altLang="en-US" sz="2000" dirty="0" smtClean="0"/>
              <a:t>（４）ラインデータの修正（ノードツールの利用）</a:t>
            </a:r>
            <a:endParaRPr lang="en-US" altLang="ja-JP" sz="2000" dirty="0" smtClean="0"/>
          </a:p>
          <a:p>
            <a:endParaRPr lang="en-US" altLang="ja-JP" sz="800" dirty="0"/>
          </a:p>
          <a:p>
            <a:pPr marL="342900" indent="-342900">
              <a:buAutoNum type="circleNumDbPlain"/>
            </a:pPr>
            <a:r>
              <a:rPr lang="ja-JP" altLang="en-US" dirty="0" smtClean="0"/>
              <a:t>編集</a:t>
            </a:r>
            <a:r>
              <a:rPr lang="ja-JP" altLang="en-US" dirty="0"/>
              <a:t>モード</a:t>
            </a:r>
            <a:r>
              <a:rPr lang="ja-JP" altLang="en-US" dirty="0" smtClean="0"/>
              <a:t>切替</a:t>
            </a:r>
            <a:r>
              <a:rPr lang="en-US" altLang="ja-JP" dirty="0" smtClean="0"/>
              <a:t> </a:t>
            </a:r>
            <a:r>
              <a:rPr lang="en-US" altLang="ja-JP" dirty="0"/>
              <a:t>▶︎︎ </a:t>
            </a:r>
            <a:r>
              <a:rPr lang="ja-JP" altLang="en-US" dirty="0" smtClean="0"/>
              <a:t>ノードツールをクリック</a:t>
            </a:r>
            <a:endParaRPr lang="en-US" altLang="ja-JP" dirty="0" smtClean="0"/>
          </a:p>
        </p:txBody>
      </p:sp>
      <p:pic>
        <p:nvPicPr>
          <p:cNvPr id="7" name="図 6" descr="スクリーンショット 2016-11-05 18.04.58.png"/>
          <p:cNvPicPr>
            <a:picLocks noChangeAspect="1"/>
          </p:cNvPicPr>
          <p:nvPr/>
        </p:nvPicPr>
        <p:blipFill rotWithShape="1">
          <a:blip r:embed="rId2">
            <a:extLst>
              <a:ext uri="{28A0092B-C50C-407E-A947-70E740481C1C}">
                <a14:useLocalDpi xmlns:a14="http://schemas.microsoft.com/office/drawing/2010/main" val="0"/>
              </a:ext>
            </a:extLst>
          </a:blip>
          <a:srcRect t="4282" b="41659"/>
          <a:stretch/>
        </p:blipFill>
        <p:spPr>
          <a:xfrm>
            <a:off x="857250" y="1185343"/>
            <a:ext cx="7429500" cy="1365251"/>
          </a:xfrm>
          <a:prstGeom prst="rect">
            <a:avLst/>
          </a:prstGeom>
        </p:spPr>
      </p:pic>
      <p:sp>
        <p:nvSpPr>
          <p:cNvPr id="8" name="円/楕円 7"/>
          <p:cNvSpPr/>
          <p:nvPr/>
        </p:nvSpPr>
        <p:spPr>
          <a:xfrm>
            <a:off x="1016000" y="1428750"/>
            <a:ext cx="476250" cy="381000"/>
          </a:xfrm>
          <a:prstGeom prst="ellipse">
            <a:avLst/>
          </a:pr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円/楕円 8"/>
          <p:cNvSpPr/>
          <p:nvPr/>
        </p:nvSpPr>
        <p:spPr>
          <a:xfrm>
            <a:off x="2512441" y="1443571"/>
            <a:ext cx="476250" cy="381000"/>
          </a:xfrm>
          <a:prstGeom prst="ellipse">
            <a:avLst/>
          </a:pr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四角形吹き出し 9"/>
          <p:cNvSpPr/>
          <p:nvPr/>
        </p:nvSpPr>
        <p:spPr>
          <a:xfrm>
            <a:off x="1375833" y="1936750"/>
            <a:ext cx="1820334" cy="613844"/>
          </a:xfrm>
          <a:prstGeom prst="wedgeRectCallout">
            <a:avLst>
              <a:gd name="adj1" fmla="val -46666"/>
              <a:gd name="adj2" fmla="val -93910"/>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dirty="0" smtClean="0"/>
              <a:t>編集モード切替</a:t>
            </a:r>
            <a:endParaRPr kumimoji="1" lang="en-US" altLang="ja-JP" dirty="0" smtClean="0"/>
          </a:p>
          <a:p>
            <a:pPr algn="ctr"/>
            <a:r>
              <a:rPr lang="ja-JP" altLang="en-US" dirty="0" smtClean="0"/>
              <a:t>ボタン</a:t>
            </a:r>
            <a:endParaRPr kumimoji="1" lang="ja-JP" altLang="en-US" dirty="0"/>
          </a:p>
        </p:txBody>
      </p:sp>
      <p:sp>
        <p:nvSpPr>
          <p:cNvPr id="11" name="四角形吹き出し 10"/>
          <p:cNvSpPr/>
          <p:nvPr/>
        </p:nvSpPr>
        <p:spPr>
          <a:xfrm>
            <a:off x="3539003" y="1528251"/>
            <a:ext cx="1488080" cy="613844"/>
          </a:xfrm>
          <a:prstGeom prst="wedgeRectCallout">
            <a:avLst>
              <a:gd name="adj1" fmla="val -79224"/>
              <a:gd name="adj2" fmla="val -33566"/>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dirty="0" smtClean="0"/>
              <a:t>ノードツール</a:t>
            </a:r>
            <a:endParaRPr kumimoji="1" lang="en-US" altLang="ja-JP" dirty="0" smtClean="0"/>
          </a:p>
          <a:p>
            <a:pPr algn="ctr"/>
            <a:r>
              <a:rPr lang="ja-JP" altLang="en-US" dirty="0" smtClean="0"/>
              <a:t>ボタン</a:t>
            </a:r>
            <a:endParaRPr kumimoji="1" lang="ja-JP" altLang="en-US" dirty="0"/>
          </a:p>
        </p:txBody>
      </p:sp>
      <p:sp>
        <p:nvSpPr>
          <p:cNvPr id="12" name="テキスト ボックス 11"/>
          <p:cNvSpPr txBox="1"/>
          <p:nvPr/>
        </p:nvSpPr>
        <p:spPr>
          <a:xfrm>
            <a:off x="457200" y="2772836"/>
            <a:ext cx="8229600" cy="2000548"/>
          </a:xfrm>
          <a:prstGeom prst="rect">
            <a:avLst/>
          </a:prstGeom>
          <a:noFill/>
        </p:spPr>
        <p:txBody>
          <a:bodyPr wrap="square" rtlCol="0">
            <a:spAutoFit/>
          </a:bodyPr>
          <a:lstStyle/>
          <a:p>
            <a:r>
              <a:rPr kumimoji="1" lang="en-US" altLang="ja-JP" dirty="0" smtClean="0"/>
              <a:t>② </a:t>
            </a:r>
            <a:r>
              <a:rPr kumimoji="1" lang="ja-JP" altLang="en-US" dirty="0" smtClean="0"/>
              <a:t>ポイントの移動</a:t>
            </a:r>
            <a:endParaRPr kumimoji="1" lang="en-US" altLang="ja-JP" dirty="0" smtClean="0"/>
          </a:p>
          <a:p>
            <a:r>
              <a:rPr kumimoji="1" lang="ja-JP" altLang="en-US" dirty="0" smtClean="0"/>
              <a:t>　修正するポイント上で左クリック</a:t>
            </a:r>
            <a:r>
              <a:rPr kumimoji="1" lang="en-US" altLang="ja-JP" dirty="0" smtClean="0"/>
              <a:t> ▶︎ </a:t>
            </a:r>
            <a:r>
              <a:rPr kumimoji="1" lang="ja-JP" altLang="en-US" dirty="0" smtClean="0"/>
              <a:t>ポイントが青に変化</a:t>
            </a:r>
            <a:r>
              <a:rPr kumimoji="1" lang="en-US" altLang="ja-JP" dirty="0" smtClean="0"/>
              <a:t> ▶︎</a:t>
            </a:r>
            <a:r>
              <a:rPr lang="en-US" altLang="ja-JP" dirty="0"/>
              <a:t> </a:t>
            </a:r>
            <a:r>
              <a:rPr lang="ja-JP" altLang="en-US" dirty="0" smtClean="0"/>
              <a:t>任意の場所にドラッグ</a:t>
            </a:r>
            <a:endParaRPr lang="en-US" altLang="ja-JP" dirty="0" smtClean="0"/>
          </a:p>
          <a:p>
            <a:endParaRPr lang="en-US" altLang="ja-JP" sz="800" dirty="0" smtClean="0"/>
          </a:p>
          <a:p>
            <a:r>
              <a:rPr kumimoji="1" lang="en-US" altLang="ja-JP" dirty="0" smtClean="0"/>
              <a:t>③ </a:t>
            </a:r>
            <a:r>
              <a:rPr kumimoji="1" lang="ja-JP" altLang="en-US" dirty="0" smtClean="0"/>
              <a:t>ポイントの追加</a:t>
            </a:r>
            <a:endParaRPr kumimoji="1" lang="en-US" altLang="ja-JP" dirty="0" smtClean="0"/>
          </a:p>
          <a:p>
            <a:r>
              <a:rPr lang="ja-JP" altLang="ja-JP" dirty="0"/>
              <a:t>　</a:t>
            </a:r>
            <a:r>
              <a:rPr lang="ja-JP" altLang="en-US" dirty="0" smtClean="0"/>
              <a:t>ポイントを追加したいライン上で左ダブルクリック</a:t>
            </a:r>
            <a:r>
              <a:rPr lang="en-US" altLang="ja-JP" dirty="0" smtClean="0"/>
              <a:t> ▶︎ </a:t>
            </a:r>
            <a:r>
              <a:rPr lang="ja-JP" altLang="en-US" dirty="0" smtClean="0"/>
              <a:t>ポイントが追加（青）</a:t>
            </a:r>
            <a:endParaRPr lang="en-US" altLang="ja-JP" dirty="0" smtClean="0"/>
          </a:p>
          <a:p>
            <a:endParaRPr kumimoji="1" lang="en-US" altLang="ja-JP" sz="800" dirty="0" smtClean="0"/>
          </a:p>
          <a:p>
            <a:r>
              <a:rPr lang="en-US" altLang="ja-JP" dirty="0" smtClean="0"/>
              <a:t>④ </a:t>
            </a:r>
            <a:r>
              <a:rPr lang="ja-JP" altLang="en-US" dirty="0" smtClean="0"/>
              <a:t>ポイントの削除</a:t>
            </a:r>
            <a:endParaRPr lang="en-US" altLang="ja-JP" dirty="0" smtClean="0"/>
          </a:p>
          <a:p>
            <a:r>
              <a:rPr kumimoji="1" lang="ja-JP" altLang="ja-JP" dirty="0"/>
              <a:t>　</a:t>
            </a:r>
            <a:r>
              <a:rPr lang="ja-JP" altLang="en-US" dirty="0" smtClean="0"/>
              <a:t>削除する</a:t>
            </a:r>
            <a:r>
              <a:rPr lang="ja-JP" altLang="en-US" dirty="0"/>
              <a:t>ポイント上で左クリック</a:t>
            </a:r>
            <a:r>
              <a:rPr lang="en-US" altLang="ja-JP" dirty="0"/>
              <a:t> ▶︎ </a:t>
            </a:r>
            <a:r>
              <a:rPr lang="ja-JP" altLang="en-US" dirty="0"/>
              <a:t>ポイントが青に変化</a:t>
            </a:r>
            <a:r>
              <a:rPr lang="en-US" altLang="ja-JP" dirty="0"/>
              <a:t> ▶︎ </a:t>
            </a:r>
            <a:r>
              <a:rPr lang="ja-JP" altLang="en-US" dirty="0" smtClean="0"/>
              <a:t>「</a:t>
            </a:r>
            <a:r>
              <a:rPr lang="en-US" altLang="ja-JP" dirty="0" smtClean="0"/>
              <a:t>delete</a:t>
            </a:r>
            <a:r>
              <a:rPr lang="ja-JP" altLang="en-US" dirty="0" smtClean="0"/>
              <a:t>」（削除）ボタン</a:t>
            </a:r>
            <a:endParaRPr lang="en-US" altLang="ja-JP" dirty="0" smtClean="0"/>
          </a:p>
        </p:txBody>
      </p:sp>
      <p:pic>
        <p:nvPicPr>
          <p:cNvPr id="13" name="図 12" descr="スクリーンショット 2016-11-05 18.25.40.png"/>
          <p:cNvPicPr>
            <a:picLocks noChangeAspect="1"/>
          </p:cNvPicPr>
          <p:nvPr/>
        </p:nvPicPr>
        <p:blipFill rotWithShape="1">
          <a:blip r:embed="rId3">
            <a:extLst>
              <a:ext uri="{28A0092B-C50C-407E-A947-70E740481C1C}">
                <a14:useLocalDpi xmlns:a14="http://schemas.microsoft.com/office/drawing/2010/main" val="0"/>
              </a:ext>
            </a:extLst>
          </a:blip>
          <a:srcRect t="10099" b="42220"/>
          <a:stretch/>
        </p:blipFill>
        <p:spPr>
          <a:xfrm>
            <a:off x="857250" y="4910643"/>
            <a:ext cx="7429500" cy="1386440"/>
          </a:xfrm>
          <a:prstGeom prst="rect">
            <a:avLst/>
          </a:prstGeom>
        </p:spPr>
      </p:pic>
      <p:sp>
        <p:nvSpPr>
          <p:cNvPr id="14" name="四角形吹き出し 13"/>
          <p:cNvSpPr/>
          <p:nvPr/>
        </p:nvSpPr>
        <p:spPr>
          <a:xfrm>
            <a:off x="2391833" y="5122333"/>
            <a:ext cx="1147170" cy="370417"/>
          </a:xfrm>
          <a:prstGeom prst="wedgeRectCallout">
            <a:avLst>
              <a:gd name="adj1" fmla="val 103713"/>
              <a:gd name="adj2" fmla="val 62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t>青に変化</a:t>
            </a:r>
            <a:endParaRPr kumimoji="1" lang="ja-JP" altLang="en-US" dirty="0"/>
          </a:p>
        </p:txBody>
      </p:sp>
      <p:sp>
        <p:nvSpPr>
          <p:cNvPr id="2" name="スライド番号プレースホルダー 1"/>
          <p:cNvSpPr>
            <a:spLocks noGrp="1"/>
          </p:cNvSpPr>
          <p:nvPr>
            <p:ph type="sldNum" sz="quarter" idx="12"/>
          </p:nvPr>
        </p:nvSpPr>
        <p:spPr/>
        <p:txBody>
          <a:bodyPr/>
          <a:lstStyle/>
          <a:p>
            <a:fld id="{C1AFE419-7324-4948-85A6-7421EDCAF954}" type="slidenum">
              <a:rPr kumimoji="1" lang="ja-JP" altLang="en-US" smtClean="0"/>
              <a:t>11</a:t>
            </a:fld>
            <a:endParaRPr kumimoji="1" lang="ja-JP" altLang="en-US"/>
          </a:p>
        </p:txBody>
      </p:sp>
    </p:spTree>
    <p:extLst>
      <p:ext uri="{BB962C8B-B14F-4D97-AF65-F5344CB8AC3E}">
        <p14:creationId xmlns:p14="http://schemas.microsoft.com/office/powerpoint/2010/main" val="277259640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スクリーンショット 2016-11-06 6.55.2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001" y="3247756"/>
            <a:ext cx="7291916" cy="2145212"/>
          </a:xfrm>
          <a:prstGeom prst="rect">
            <a:avLst/>
          </a:prstGeom>
        </p:spPr>
      </p:pic>
      <p:sp>
        <p:nvSpPr>
          <p:cNvPr id="3" name="テキスト ボックス 2"/>
          <p:cNvSpPr txBox="1"/>
          <p:nvPr/>
        </p:nvSpPr>
        <p:spPr>
          <a:xfrm>
            <a:off x="457200" y="298168"/>
            <a:ext cx="8229600" cy="2554546"/>
          </a:xfrm>
          <a:prstGeom prst="rect">
            <a:avLst/>
          </a:prstGeom>
          <a:noFill/>
        </p:spPr>
        <p:txBody>
          <a:bodyPr wrap="square" rtlCol="0">
            <a:spAutoFit/>
          </a:bodyPr>
          <a:lstStyle/>
          <a:p>
            <a:r>
              <a:rPr lang="ja-JP" altLang="en-US" sz="2000" dirty="0" smtClean="0"/>
              <a:t>（５）ラインデータの追加</a:t>
            </a:r>
            <a:endParaRPr lang="en-US" altLang="ja-JP" sz="2000" dirty="0" smtClean="0"/>
          </a:p>
          <a:p>
            <a:endParaRPr lang="en-US" altLang="ja-JP" sz="800" dirty="0" smtClean="0"/>
          </a:p>
          <a:p>
            <a:r>
              <a:rPr lang="en-US" altLang="ja-JP" dirty="0" smtClean="0"/>
              <a:t>① </a:t>
            </a:r>
            <a:r>
              <a:rPr lang="ja-JP" altLang="en-US" dirty="0"/>
              <a:t>「編集モード切替」ボタン</a:t>
            </a:r>
            <a:r>
              <a:rPr lang="en-US" altLang="ja-JP" dirty="0"/>
              <a:t> ▶︎︎ </a:t>
            </a:r>
            <a:r>
              <a:rPr lang="ja-JP" altLang="en-US" dirty="0"/>
              <a:t>「地物の追加」ボタンを</a:t>
            </a:r>
            <a:r>
              <a:rPr lang="ja-JP" altLang="en-US" dirty="0" smtClean="0"/>
              <a:t>オン</a:t>
            </a:r>
            <a:endParaRPr lang="en-US" altLang="ja-JP" dirty="0" smtClean="0"/>
          </a:p>
          <a:p>
            <a:endParaRPr lang="en-US" altLang="ja-JP" sz="800" dirty="0" smtClean="0"/>
          </a:p>
          <a:p>
            <a:r>
              <a:rPr lang="en-US" altLang="ja-JP" dirty="0" smtClean="0"/>
              <a:t>② </a:t>
            </a:r>
            <a:r>
              <a:rPr lang="ja-JP" altLang="en-US" dirty="0" smtClean="0"/>
              <a:t>左ボタンで「始点」「結節点」をプロット</a:t>
            </a:r>
            <a:r>
              <a:rPr lang="en-US" altLang="ja-JP" dirty="0" smtClean="0"/>
              <a:t> </a:t>
            </a:r>
            <a:r>
              <a:rPr lang="ja-JP" altLang="en-US" dirty="0" smtClean="0"/>
              <a:t>右ボタンで</a:t>
            </a:r>
            <a:r>
              <a:rPr lang="ja-JP" altLang="en-US" dirty="0"/>
              <a:t>終了「終点</a:t>
            </a:r>
            <a:r>
              <a:rPr lang="ja-JP" altLang="en-US" dirty="0" smtClean="0"/>
              <a:t>」</a:t>
            </a:r>
            <a:endParaRPr lang="en-US" altLang="ja-JP" dirty="0" smtClean="0"/>
          </a:p>
          <a:p>
            <a:endParaRPr lang="en-US" altLang="ja-JP" sz="800" dirty="0" smtClean="0"/>
          </a:p>
          <a:p>
            <a:r>
              <a:rPr lang="en-US" altLang="ja-JP" dirty="0" smtClean="0"/>
              <a:t>③ </a:t>
            </a:r>
            <a:r>
              <a:rPr lang="ja-JP" altLang="en-US" dirty="0"/>
              <a:t>属性データを入力</a:t>
            </a:r>
            <a:r>
              <a:rPr lang="en-US" altLang="ja-JP" dirty="0"/>
              <a:t> </a:t>
            </a:r>
            <a:r>
              <a:rPr lang="en-US" altLang="ja-JP" sz="1600" dirty="0"/>
              <a:t>▶︎ </a:t>
            </a:r>
            <a:r>
              <a:rPr lang="ja-JP" altLang="en-US" sz="1600" dirty="0"/>
              <a:t>「ＯＫ」ボタン</a:t>
            </a:r>
            <a:endParaRPr lang="en-US" altLang="ja-JP" sz="1600" dirty="0"/>
          </a:p>
          <a:p>
            <a:r>
              <a:rPr lang="ja-JP" altLang="en-US" dirty="0" smtClean="0"/>
              <a:t>　</a:t>
            </a:r>
            <a:r>
              <a:rPr lang="en-US" altLang="ja-JP" dirty="0" smtClean="0"/>
              <a:t>→</a:t>
            </a:r>
            <a:r>
              <a:rPr lang="ja-JP" altLang="en-US" dirty="0" smtClean="0"/>
              <a:t>５キロ地点</a:t>
            </a:r>
            <a:r>
              <a:rPr lang="en-US" altLang="ja-JP" dirty="0"/>
              <a:t>(</a:t>
            </a:r>
            <a:r>
              <a:rPr lang="en-US" altLang="ja-JP" dirty="0" smtClean="0"/>
              <a:t>start:5)</a:t>
            </a:r>
            <a:r>
              <a:rPr lang="ja-JP" altLang="en-US" dirty="0" smtClean="0"/>
              <a:t>から１０キロ付近</a:t>
            </a:r>
            <a:r>
              <a:rPr lang="en-US" altLang="ja-JP" dirty="0" smtClean="0"/>
              <a:t>(end:10)</a:t>
            </a:r>
            <a:r>
              <a:rPr lang="ja-JP" altLang="en-US" dirty="0" smtClean="0"/>
              <a:t>までのラインを作成</a:t>
            </a:r>
            <a:endParaRPr lang="en-US" altLang="ja-JP" dirty="0" smtClean="0"/>
          </a:p>
          <a:p>
            <a:endParaRPr lang="en-US" altLang="ja-JP" sz="800" dirty="0"/>
          </a:p>
          <a:p>
            <a:r>
              <a:rPr lang="en-US" altLang="ja-JP" dirty="0" smtClean="0"/>
              <a:t>☆ id1</a:t>
            </a:r>
            <a:r>
              <a:rPr lang="ja-JP" altLang="en-US" dirty="0" smtClean="0"/>
              <a:t>（０</a:t>
            </a:r>
            <a:r>
              <a:rPr lang="en-US" altLang="ja-JP" dirty="0" smtClean="0"/>
              <a:t>〜</a:t>
            </a:r>
            <a:r>
              <a:rPr lang="ja-JP" altLang="en-US" dirty="0" smtClean="0"/>
              <a:t>５キロ）の終点と</a:t>
            </a:r>
            <a:r>
              <a:rPr lang="en-US" altLang="ja-JP" dirty="0" smtClean="0"/>
              <a:t>id2</a:t>
            </a:r>
            <a:r>
              <a:rPr lang="ja-JP" altLang="en-US" dirty="0" smtClean="0"/>
              <a:t>（５から１０キロ）の始点を合致させる必要</a:t>
            </a:r>
            <a:endParaRPr lang="en-US" altLang="ja-JP" dirty="0" smtClean="0"/>
          </a:p>
          <a:p>
            <a:r>
              <a:rPr lang="ja-JP" altLang="ja-JP" dirty="0"/>
              <a:t>　</a:t>
            </a:r>
            <a:r>
              <a:rPr lang="en-US" altLang="ja-JP" dirty="0" smtClean="0"/>
              <a:t>→</a:t>
            </a:r>
            <a:r>
              <a:rPr lang="ja-JP" altLang="en-US" dirty="0" smtClean="0"/>
              <a:t>スナッピングの利用</a:t>
            </a:r>
            <a:endParaRPr lang="en-US" altLang="ja-JP" dirty="0"/>
          </a:p>
        </p:txBody>
      </p:sp>
      <p:sp>
        <p:nvSpPr>
          <p:cNvPr id="4" name="四角形吹き出し 3"/>
          <p:cNvSpPr/>
          <p:nvPr/>
        </p:nvSpPr>
        <p:spPr>
          <a:xfrm>
            <a:off x="2783340" y="3486201"/>
            <a:ext cx="920750" cy="524912"/>
          </a:xfrm>
          <a:prstGeom prst="wedgeRectCallout">
            <a:avLst>
              <a:gd name="adj1" fmla="val 99264"/>
              <a:gd name="adj2" fmla="val 12580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t>始点</a:t>
            </a:r>
            <a:endParaRPr kumimoji="1" lang="en-US" altLang="ja-JP" dirty="0" smtClean="0"/>
          </a:p>
          <a:p>
            <a:pPr algn="ctr"/>
            <a:r>
              <a:rPr lang="ja-JP" altLang="en-US" sz="1000" dirty="0" smtClean="0"/>
              <a:t>（</a:t>
            </a:r>
            <a:r>
              <a:rPr lang="en-US" altLang="ja-JP" sz="1000" dirty="0" smtClean="0"/>
              <a:t>id=0</a:t>
            </a:r>
            <a:r>
              <a:rPr lang="ja-JP" altLang="en-US" sz="1000" dirty="0" smtClean="0"/>
              <a:t>）</a:t>
            </a:r>
            <a:endParaRPr kumimoji="1" lang="ja-JP" altLang="en-US" sz="1000" dirty="0"/>
          </a:p>
        </p:txBody>
      </p:sp>
      <p:sp>
        <p:nvSpPr>
          <p:cNvPr id="6" name="四角形吹き出し 5"/>
          <p:cNvSpPr/>
          <p:nvPr/>
        </p:nvSpPr>
        <p:spPr>
          <a:xfrm>
            <a:off x="5128540" y="3767661"/>
            <a:ext cx="925165" cy="522848"/>
          </a:xfrm>
          <a:prstGeom prst="wedgeRectCallout">
            <a:avLst>
              <a:gd name="adj1" fmla="val -134247"/>
              <a:gd name="adj2" fmla="val 5423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t>終点</a:t>
            </a:r>
            <a:endParaRPr lang="en-US" altLang="ja-JP" dirty="0" smtClean="0"/>
          </a:p>
          <a:p>
            <a:pPr algn="ctr"/>
            <a:r>
              <a:rPr kumimoji="1" lang="ja-JP" altLang="en-US" sz="1000" dirty="0" smtClean="0"/>
              <a:t>（</a:t>
            </a:r>
            <a:r>
              <a:rPr lang="en-US" altLang="ja-JP" sz="1000" dirty="0" smtClean="0"/>
              <a:t>id=1</a:t>
            </a:r>
            <a:r>
              <a:rPr kumimoji="1" lang="ja-JP" altLang="en-US" sz="1000" dirty="0" smtClean="0"/>
              <a:t>）</a:t>
            </a:r>
            <a:endParaRPr kumimoji="1" lang="ja-JP" altLang="en-US" sz="1000" dirty="0"/>
          </a:p>
        </p:txBody>
      </p:sp>
      <p:sp>
        <p:nvSpPr>
          <p:cNvPr id="2" name="スライド番号プレースホルダー 1"/>
          <p:cNvSpPr>
            <a:spLocks noGrp="1"/>
          </p:cNvSpPr>
          <p:nvPr>
            <p:ph type="sldNum" sz="quarter" idx="12"/>
          </p:nvPr>
        </p:nvSpPr>
        <p:spPr/>
        <p:txBody>
          <a:bodyPr/>
          <a:lstStyle/>
          <a:p>
            <a:fld id="{C1AFE419-7324-4948-85A6-7421EDCAF954}" type="slidenum">
              <a:rPr kumimoji="1" lang="ja-JP" altLang="en-US" smtClean="0"/>
              <a:t>12</a:t>
            </a:fld>
            <a:endParaRPr kumimoji="1" lang="ja-JP" altLang="en-US"/>
          </a:p>
        </p:txBody>
      </p:sp>
    </p:spTree>
    <p:extLst>
      <p:ext uri="{BB962C8B-B14F-4D97-AF65-F5344CB8AC3E}">
        <p14:creationId xmlns:p14="http://schemas.microsoft.com/office/powerpoint/2010/main" val="360300531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457200" y="298168"/>
            <a:ext cx="8229600" cy="1477327"/>
          </a:xfrm>
          <a:prstGeom prst="rect">
            <a:avLst/>
          </a:prstGeom>
          <a:noFill/>
        </p:spPr>
        <p:txBody>
          <a:bodyPr wrap="square" rtlCol="0">
            <a:spAutoFit/>
          </a:bodyPr>
          <a:lstStyle/>
          <a:p>
            <a:r>
              <a:rPr lang="ja-JP" altLang="en-US" sz="2000" dirty="0" smtClean="0"/>
              <a:t>（６）ラインデータの修正（スナッピングの利用）</a:t>
            </a:r>
            <a:endParaRPr lang="en-US" altLang="ja-JP" sz="2000" dirty="0" smtClean="0"/>
          </a:p>
          <a:p>
            <a:endParaRPr lang="en-US" altLang="ja-JP" sz="800" dirty="0" smtClean="0"/>
          </a:p>
          <a:p>
            <a:r>
              <a:rPr lang="en-US" altLang="ja-JP" dirty="0" smtClean="0"/>
              <a:t>☆ </a:t>
            </a:r>
            <a:r>
              <a:rPr lang="ja-JP" altLang="en-US" dirty="0" smtClean="0"/>
              <a:t>スナッピング：すでにあるポイント（線）やライン（点）に合致させる（つかむ：</a:t>
            </a:r>
            <a:r>
              <a:rPr lang="en-US" altLang="ja-JP" dirty="0" smtClean="0"/>
              <a:t>snap</a:t>
            </a:r>
            <a:r>
              <a:rPr lang="ja-JP" altLang="en-US" dirty="0" smtClean="0"/>
              <a:t>）た　めに利用するツール</a:t>
            </a:r>
            <a:r>
              <a:rPr lang="en-US" altLang="ja-JP" dirty="0" smtClean="0"/>
              <a:t>→</a:t>
            </a:r>
            <a:r>
              <a:rPr lang="ja-JP" altLang="en-US" dirty="0" smtClean="0"/>
              <a:t>効率的なデジタイズが可能に</a:t>
            </a:r>
            <a:endParaRPr lang="en-US" altLang="ja-JP" dirty="0" smtClean="0"/>
          </a:p>
          <a:p>
            <a:endParaRPr lang="en-US" altLang="ja-JP" sz="800" dirty="0" smtClean="0"/>
          </a:p>
          <a:p>
            <a:r>
              <a:rPr lang="en-US" altLang="ja-JP" dirty="0" smtClean="0"/>
              <a:t>① </a:t>
            </a:r>
            <a:r>
              <a:rPr lang="ja-JP" altLang="en-US" dirty="0" smtClean="0"/>
              <a:t>メニューの設定</a:t>
            </a:r>
            <a:r>
              <a:rPr lang="en-US" altLang="ja-JP" dirty="0" smtClean="0"/>
              <a:t> ▶︎ </a:t>
            </a:r>
            <a:r>
              <a:rPr lang="ja-JP" altLang="en-US" dirty="0" smtClean="0"/>
              <a:t>スナップオプションを選択</a:t>
            </a:r>
            <a:endParaRPr lang="en-US" altLang="ja-JP" dirty="0" smtClean="0"/>
          </a:p>
        </p:txBody>
      </p:sp>
      <p:pic>
        <p:nvPicPr>
          <p:cNvPr id="2" name="図 1" descr="スクリーンショット 2016-11-06 7.40.2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1406" y="1898606"/>
            <a:ext cx="6491567" cy="2534879"/>
          </a:xfrm>
          <a:prstGeom prst="rect">
            <a:avLst/>
          </a:prstGeom>
        </p:spPr>
      </p:pic>
      <p:sp>
        <p:nvSpPr>
          <p:cNvPr id="5" name="テキスト ボックス 4"/>
          <p:cNvSpPr txBox="1"/>
          <p:nvPr/>
        </p:nvSpPr>
        <p:spPr>
          <a:xfrm>
            <a:off x="457200" y="4720587"/>
            <a:ext cx="8229600" cy="1969770"/>
          </a:xfrm>
          <a:prstGeom prst="rect">
            <a:avLst/>
          </a:prstGeom>
          <a:noFill/>
        </p:spPr>
        <p:txBody>
          <a:bodyPr wrap="square" rtlCol="0">
            <a:spAutoFit/>
          </a:bodyPr>
          <a:lstStyle/>
          <a:p>
            <a:r>
              <a:rPr kumimoji="1" lang="en-US" altLang="ja-JP" dirty="0" smtClean="0"/>
              <a:t>② </a:t>
            </a:r>
            <a:r>
              <a:rPr lang="ja-JP" altLang="en-US" dirty="0" smtClean="0"/>
              <a:t>レイヤ選択でカレントレイヤを選択</a:t>
            </a:r>
            <a:endParaRPr lang="en-US" altLang="ja-JP" dirty="0" smtClean="0"/>
          </a:p>
          <a:p>
            <a:endParaRPr lang="en-US" altLang="ja-JP" sz="800" dirty="0" smtClean="0"/>
          </a:p>
          <a:p>
            <a:r>
              <a:rPr kumimoji="1" lang="en-US" altLang="ja-JP" dirty="0" smtClean="0"/>
              <a:t>③ </a:t>
            </a:r>
            <a:r>
              <a:rPr kumimoji="1" lang="ja-JP" altLang="en-US" dirty="0" smtClean="0"/>
              <a:t>スナップ先で頂点にを選択</a:t>
            </a:r>
            <a:endParaRPr kumimoji="1" lang="en-US" altLang="ja-JP" dirty="0" smtClean="0"/>
          </a:p>
          <a:p>
            <a:endParaRPr kumimoji="1" lang="en-US" altLang="ja-JP" sz="800" dirty="0" smtClean="0"/>
          </a:p>
          <a:p>
            <a:r>
              <a:rPr lang="en-US" altLang="ja-JP" dirty="0" smtClean="0"/>
              <a:t>④ </a:t>
            </a:r>
            <a:r>
              <a:rPr lang="ja-JP" altLang="en-US" dirty="0" smtClean="0"/>
              <a:t>許容範囲で</a:t>
            </a:r>
            <a:r>
              <a:rPr lang="en-US" altLang="ja-JP" dirty="0" smtClean="0"/>
              <a:t>5</a:t>
            </a:r>
            <a:r>
              <a:rPr lang="ja-JP" altLang="en-US" dirty="0" smtClean="0"/>
              <a:t>と地図単位を選択</a:t>
            </a:r>
            <a:endParaRPr lang="en-US" altLang="ja-JP" dirty="0" smtClean="0"/>
          </a:p>
          <a:p>
            <a:endParaRPr lang="en-US" altLang="ja-JP" sz="800" dirty="0" smtClean="0"/>
          </a:p>
          <a:p>
            <a:r>
              <a:rPr kumimoji="1" lang="en-US" altLang="ja-JP" dirty="0" smtClean="0"/>
              <a:t>⑤ </a:t>
            </a:r>
            <a:r>
              <a:rPr kumimoji="1" lang="ja-JP" altLang="en-US" dirty="0" smtClean="0"/>
              <a:t>ノードツールで</a:t>
            </a:r>
            <a:r>
              <a:rPr kumimoji="1" lang="en-US" altLang="ja-JP" dirty="0" smtClean="0"/>
              <a:t>id2</a:t>
            </a:r>
            <a:r>
              <a:rPr kumimoji="1" lang="ja-JP" altLang="en-US" dirty="0" smtClean="0"/>
              <a:t>の始点を</a:t>
            </a:r>
            <a:r>
              <a:rPr kumimoji="1" lang="en-US" altLang="ja-JP" dirty="0" smtClean="0"/>
              <a:t>id1</a:t>
            </a:r>
            <a:r>
              <a:rPr kumimoji="1" lang="ja-JP" altLang="en-US" dirty="0" smtClean="0"/>
              <a:t>の終点に近づけると</a:t>
            </a:r>
            <a:r>
              <a:rPr kumimoji="1" lang="en-US" altLang="ja-JP" dirty="0" smtClean="0"/>
              <a:t> </a:t>
            </a:r>
            <a:r>
              <a:rPr kumimoji="1" lang="ja-JP" altLang="en-US" dirty="0" smtClean="0"/>
              <a:t>２点が合致する（吸い付く）</a:t>
            </a:r>
            <a:endParaRPr kumimoji="1" lang="en-US" altLang="ja-JP" dirty="0" smtClean="0"/>
          </a:p>
          <a:p>
            <a:endParaRPr kumimoji="1" lang="en-US" altLang="ja-JP" sz="800" dirty="0" smtClean="0"/>
          </a:p>
          <a:p>
            <a:r>
              <a:rPr lang="en-US" altLang="ja-JP" dirty="0" smtClean="0"/>
              <a:t>※</a:t>
            </a:r>
            <a:r>
              <a:rPr lang="ja-JP" altLang="en-US" dirty="0" smtClean="0"/>
              <a:t>ライン同士を合致させたい場合は</a:t>
            </a:r>
            <a:r>
              <a:rPr lang="en-US" altLang="ja-JP" dirty="0" smtClean="0"/>
              <a:t> </a:t>
            </a:r>
            <a:r>
              <a:rPr lang="ja-JP" altLang="en-US" dirty="0" smtClean="0"/>
              <a:t>スナップ先で頂点と線分にを選択</a:t>
            </a:r>
            <a:endParaRPr kumimoji="1" lang="ja-JP" altLang="en-US" dirty="0"/>
          </a:p>
        </p:txBody>
      </p:sp>
      <p:sp>
        <p:nvSpPr>
          <p:cNvPr id="4" name="スライド番号プレースホルダー 3"/>
          <p:cNvSpPr>
            <a:spLocks noGrp="1"/>
          </p:cNvSpPr>
          <p:nvPr>
            <p:ph type="sldNum" sz="quarter" idx="12"/>
          </p:nvPr>
        </p:nvSpPr>
        <p:spPr/>
        <p:txBody>
          <a:bodyPr/>
          <a:lstStyle/>
          <a:p>
            <a:fld id="{C1AFE419-7324-4948-85A6-7421EDCAF954}" type="slidenum">
              <a:rPr kumimoji="1" lang="ja-JP" altLang="en-US" smtClean="0"/>
              <a:t>13</a:t>
            </a:fld>
            <a:endParaRPr kumimoji="1" lang="ja-JP" altLang="en-US"/>
          </a:p>
        </p:txBody>
      </p:sp>
    </p:spTree>
    <p:extLst>
      <p:ext uri="{BB962C8B-B14F-4D97-AF65-F5344CB8AC3E}">
        <p14:creationId xmlns:p14="http://schemas.microsoft.com/office/powerpoint/2010/main" val="215627360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こうなります！</a:t>
            </a:r>
            <a:endParaRPr kumimoji="1" lang="ja-JP" altLang="en-US" dirty="0"/>
          </a:p>
        </p:txBody>
      </p:sp>
      <p:sp>
        <p:nvSpPr>
          <p:cNvPr id="3" name="スライド番号プレースホルダー 2"/>
          <p:cNvSpPr>
            <a:spLocks noGrp="1"/>
          </p:cNvSpPr>
          <p:nvPr>
            <p:ph type="sldNum" sz="quarter" idx="12"/>
          </p:nvPr>
        </p:nvSpPr>
        <p:spPr/>
        <p:txBody>
          <a:bodyPr/>
          <a:lstStyle/>
          <a:p>
            <a:fld id="{C1AFE419-7324-4948-85A6-7421EDCAF954}" type="slidenum">
              <a:rPr kumimoji="1" lang="ja-JP" altLang="en-US" smtClean="0"/>
              <a:t>14</a:t>
            </a:fld>
            <a:endParaRPr kumimoji="1" lang="ja-JP" altLang="en-US"/>
          </a:p>
        </p:txBody>
      </p:sp>
      <p:pic>
        <p:nvPicPr>
          <p:cNvPr id="4" name="図 3" descr="スクリーンショット 2016-11-07 21.17.3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846" y="1400082"/>
            <a:ext cx="7424615" cy="4461465"/>
          </a:xfrm>
          <a:prstGeom prst="rect">
            <a:avLst/>
          </a:prstGeom>
        </p:spPr>
      </p:pic>
      <p:sp>
        <p:nvSpPr>
          <p:cNvPr id="5" name="正方形/長方形 4"/>
          <p:cNvSpPr/>
          <p:nvPr/>
        </p:nvSpPr>
        <p:spPr>
          <a:xfrm>
            <a:off x="2794000" y="5949461"/>
            <a:ext cx="3565769" cy="4166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t>完成形は</a:t>
            </a:r>
            <a:r>
              <a:rPr lang="en-US" altLang="ja-JP" dirty="0" smtClean="0"/>
              <a:t>tokyo3857.shp</a:t>
            </a:r>
            <a:endParaRPr kumimoji="1" lang="ja-JP" altLang="en-US" dirty="0"/>
          </a:p>
        </p:txBody>
      </p:sp>
    </p:spTree>
    <p:extLst>
      <p:ext uri="{BB962C8B-B14F-4D97-AF65-F5344CB8AC3E}">
        <p14:creationId xmlns:p14="http://schemas.microsoft.com/office/powerpoint/2010/main" val="22855383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947063"/>
          </a:xfrm>
        </p:spPr>
        <p:txBody>
          <a:bodyPr>
            <a:normAutofit fontScale="90000"/>
          </a:bodyPr>
          <a:lstStyle/>
          <a:p>
            <a:r>
              <a:rPr lang="ja-JP" altLang="en-US" dirty="0" smtClean="0"/>
              <a:t>参考：去年の横浜マラソンでの出来事</a:t>
            </a:r>
            <a:endParaRPr lang="en-US" altLang="ja-JP" dirty="0" smtClean="0"/>
          </a:p>
        </p:txBody>
      </p:sp>
      <p:sp>
        <p:nvSpPr>
          <p:cNvPr id="3" name="テキスト ボックス 2"/>
          <p:cNvSpPr txBox="1"/>
          <p:nvPr/>
        </p:nvSpPr>
        <p:spPr>
          <a:xfrm>
            <a:off x="457200" y="1441132"/>
            <a:ext cx="8229600" cy="1754327"/>
          </a:xfrm>
          <a:prstGeom prst="rect">
            <a:avLst/>
          </a:prstGeom>
          <a:noFill/>
        </p:spPr>
        <p:txBody>
          <a:bodyPr wrap="square" rtlCol="0">
            <a:spAutoFit/>
          </a:bodyPr>
          <a:lstStyle/>
          <a:p>
            <a:r>
              <a:rPr lang="ja-JP" altLang="en-US" dirty="0" smtClean="0"/>
              <a:t>（概要）</a:t>
            </a:r>
            <a:endParaRPr lang="en-US" altLang="ja-JP" dirty="0" smtClean="0"/>
          </a:p>
          <a:p>
            <a:r>
              <a:rPr lang="ja-JP" altLang="en-US" dirty="0" smtClean="0"/>
              <a:t>２０１５年３月１５日の横浜マラソンで、マラソンコースの距離が２００</a:t>
            </a:r>
            <a:r>
              <a:rPr lang="en-US" altLang="ja-JP" dirty="0" smtClean="0"/>
              <a:t>m</a:t>
            </a:r>
            <a:r>
              <a:rPr lang="ja-JP" altLang="en-US" dirty="0" smtClean="0"/>
              <a:t>ほど足りず、公認コースの認定を受けられなかった。コースの一部の首都高速道路区間を事前に測定できなかったことが原因。出場ランナーの記録は公式記録として認められなかった。</a:t>
            </a:r>
            <a:endParaRPr lang="en-US" altLang="ja-JP" dirty="0" smtClean="0"/>
          </a:p>
          <a:p>
            <a:r>
              <a:rPr lang="ja-JP" altLang="en-US" dirty="0" smtClean="0"/>
              <a:t>（日テレ</a:t>
            </a:r>
            <a:r>
              <a:rPr lang="en-US" altLang="ja-JP" dirty="0" smtClean="0"/>
              <a:t>NEWS24</a:t>
            </a:r>
            <a:r>
              <a:rPr lang="ja-JP" altLang="en-US" dirty="0" smtClean="0"/>
              <a:t>）</a:t>
            </a:r>
            <a:endParaRPr lang="en-US" altLang="ja-JP" dirty="0" smtClean="0"/>
          </a:p>
          <a:p>
            <a:r>
              <a:rPr lang="en-US" altLang="ja-JP" dirty="0"/>
              <a:t>http://www.news24.jp/articles/2015/04/07/07272512.</a:t>
            </a:r>
            <a:r>
              <a:rPr lang="en-US" altLang="ja-JP" dirty="0" smtClean="0"/>
              <a:t>html</a:t>
            </a:r>
            <a:endParaRPr lang="en-US" altLang="ja-JP" dirty="0"/>
          </a:p>
        </p:txBody>
      </p:sp>
      <p:sp>
        <p:nvSpPr>
          <p:cNvPr id="4" name="テキスト ボックス 3"/>
          <p:cNvSpPr txBox="1"/>
          <p:nvPr/>
        </p:nvSpPr>
        <p:spPr>
          <a:xfrm>
            <a:off x="457201" y="3299656"/>
            <a:ext cx="4751448" cy="2339102"/>
          </a:xfrm>
          <a:prstGeom prst="rect">
            <a:avLst/>
          </a:prstGeom>
          <a:noFill/>
        </p:spPr>
        <p:txBody>
          <a:bodyPr wrap="square" rtlCol="0">
            <a:spAutoFit/>
          </a:bodyPr>
          <a:lstStyle/>
          <a:p>
            <a:r>
              <a:rPr lang="ja-JP" altLang="en-US" dirty="0" smtClean="0"/>
              <a:t>（マラソンコースの計測方法）</a:t>
            </a:r>
            <a:endParaRPr lang="en-US" altLang="ja-JP" dirty="0" smtClean="0"/>
          </a:p>
          <a:p>
            <a:r>
              <a:rPr lang="en-US" altLang="ja-JP" sz="1600" dirty="0" smtClean="0"/>
              <a:t>○ </a:t>
            </a:r>
            <a:r>
              <a:rPr lang="ja-JP" altLang="en-US" sz="1600" dirty="0" smtClean="0"/>
              <a:t>基本ラインは歩道側の端から３０センチ車道側</a:t>
            </a:r>
            <a:endParaRPr lang="en-US" altLang="ja-JP" sz="1600" dirty="0" smtClean="0"/>
          </a:p>
          <a:p>
            <a:r>
              <a:rPr lang="en-US" altLang="ja-JP" sz="1600" dirty="0" smtClean="0"/>
              <a:t>○ </a:t>
            </a:r>
            <a:r>
              <a:rPr lang="ja-JP" altLang="en-US" sz="1600" dirty="0" smtClean="0"/>
              <a:t>左カーブは歩道の端から３０センチ車道側</a:t>
            </a:r>
            <a:endParaRPr lang="en-US" altLang="ja-JP" sz="1600" dirty="0" smtClean="0"/>
          </a:p>
          <a:p>
            <a:r>
              <a:rPr lang="en-US" altLang="ja-JP" sz="1600" dirty="0" smtClean="0"/>
              <a:t>○ </a:t>
            </a:r>
            <a:r>
              <a:rPr lang="ja-JP" altLang="en-US" sz="1600" dirty="0" smtClean="0"/>
              <a:t>右カーブは道路のセンターラインから３０センチ内側</a:t>
            </a:r>
            <a:endParaRPr lang="en-US" altLang="ja-JP" sz="1600" dirty="0" smtClean="0"/>
          </a:p>
          <a:p>
            <a:r>
              <a:rPr lang="en-US" altLang="ja-JP" sz="1600" dirty="0" smtClean="0"/>
              <a:t>○</a:t>
            </a:r>
            <a:r>
              <a:rPr lang="en-US" altLang="ja-JP" sz="1600" dirty="0"/>
              <a:t> </a:t>
            </a:r>
            <a:r>
              <a:rPr lang="en-US" altLang="ja-JP" sz="1600" dirty="0" smtClean="0"/>
              <a:t>S</a:t>
            </a:r>
            <a:r>
              <a:rPr lang="ja-JP" altLang="en-US" sz="1600" dirty="0" smtClean="0"/>
              <a:t>字カーブなら指定点を結ぶ最短ライン</a:t>
            </a:r>
            <a:endParaRPr lang="en-US" altLang="ja-JP" sz="1600" dirty="0" smtClean="0"/>
          </a:p>
          <a:p>
            <a:endParaRPr lang="en-US" altLang="ja-JP" sz="800" dirty="0"/>
          </a:p>
          <a:p>
            <a:r>
              <a:rPr lang="en-US" altLang="ja-JP" sz="1600" dirty="0" smtClean="0"/>
              <a:t>○ </a:t>
            </a:r>
            <a:r>
              <a:rPr lang="ja-JP" altLang="en-US" sz="1600" dirty="0" smtClean="0"/>
              <a:t>ワイヤーロープを用いる方法</a:t>
            </a:r>
            <a:endParaRPr lang="en-US" altLang="ja-JP" sz="1600" dirty="0" smtClean="0"/>
          </a:p>
          <a:p>
            <a:r>
              <a:rPr lang="en-US" altLang="ja-JP" sz="1600" dirty="0" smtClean="0"/>
              <a:t>○ </a:t>
            </a:r>
            <a:r>
              <a:rPr lang="ja-JP" altLang="en-US" sz="1600" dirty="0" smtClean="0"/>
              <a:t>自転車にカウンター系を取り付けて計測する方法</a:t>
            </a:r>
            <a:endParaRPr lang="en-US" altLang="ja-JP" sz="1600" dirty="0" smtClean="0"/>
          </a:p>
          <a:p>
            <a:endParaRPr lang="en-US" altLang="ja-JP" sz="800" dirty="0"/>
          </a:p>
          <a:p>
            <a:r>
              <a:rPr lang="en-US" altLang="ja-JP" sz="1600" dirty="0"/>
              <a:t>http://</a:t>
            </a:r>
            <a:r>
              <a:rPr lang="en-US" altLang="ja-JP" sz="1600" dirty="0" err="1"/>
              <a:t>frytiger.com</a:t>
            </a:r>
            <a:r>
              <a:rPr lang="en-US" altLang="ja-JP" sz="1600" dirty="0"/>
              <a:t>/archives/3913.html</a:t>
            </a:r>
            <a:endParaRPr lang="en-US" altLang="ja-JP" sz="1600" dirty="0" smtClean="0"/>
          </a:p>
        </p:txBody>
      </p:sp>
      <p:pic>
        <p:nvPicPr>
          <p:cNvPr id="5" name="図 4" descr="スクリーンショット 2016-11-06 8.11.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0079" y="3299656"/>
            <a:ext cx="3306721" cy="1756695"/>
          </a:xfrm>
          <a:prstGeom prst="rect">
            <a:avLst/>
          </a:prstGeom>
        </p:spPr>
      </p:pic>
      <p:sp>
        <p:nvSpPr>
          <p:cNvPr id="6" name="正方形/長方形 5"/>
          <p:cNvSpPr/>
          <p:nvPr/>
        </p:nvSpPr>
        <p:spPr>
          <a:xfrm>
            <a:off x="457200" y="5638758"/>
            <a:ext cx="8229599" cy="7568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400" dirty="0" smtClean="0"/>
              <a:t>QGIS</a:t>
            </a:r>
            <a:r>
              <a:rPr kumimoji="1" lang="ja-JP" altLang="en-US" sz="2400" dirty="0" smtClean="0"/>
              <a:t>で事前に検証することは可能か？</a:t>
            </a:r>
            <a:endParaRPr kumimoji="1" lang="ja-JP" altLang="en-US" sz="2400" dirty="0"/>
          </a:p>
        </p:txBody>
      </p:sp>
      <p:sp>
        <p:nvSpPr>
          <p:cNvPr id="7" name="スライド番号プレースホルダー 6"/>
          <p:cNvSpPr>
            <a:spLocks noGrp="1"/>
          </p:cNvSpPr>
          <p:nvPr>
            <p:ph type="sldNum" sz="quarter" idx="12"/>
          </p:nvPr>
        </p:nvSpPr>
        <p:spPr/>
        <p:txBody>
          <a:bodyPr/>
          <a:lstStyle/>
          <a:p>
            <a:fld id="{C1AFE419-7324-4948-85A6-7421EDCAF954}" type="slidenum">
              <a:rPr kumimoji="1" lang="ja-JP" altLang="en-US" smtClean="0"/>
              <a:t>15</a:t>
            </a:fld>
            <a:endParaRPr kumimoji="1" lang="ja-JP" altLang="en-US"/>
          </a:p>
        </p:txBody>
      </p:sp>
    </p:spTree>
    <p:extLst>
      <p:ext uri="{BB962C8B-B14F-4D97-AF65-F5344CB8AC3E}">
        <p14:creationId xmlns:p14="http://schemas.microsoft.com/office/powerpoint/2010/main" val="120093370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947063"/>
          </a:xfrm>
        </p:spPr>
        <p:txBody>
          <a:bodyPr>
            <a:normAutofit/>
          </a:bodyPr>
          <a:lstStyle/>
          <a:p>
            <a:r>
              <a:rPr lang="ja-JP" altLang="en-US" dirty="0" smtClean="0"/>
              <a:t>ポリゴン（面）データの作成</a:t>
            </a:r>
            <a:endParaRPr lang="en-US" altLang="ja-JP" dirty="0" smtClean="0"/>
          </a:p>
        </p:txBody>
      </p:sp>
      <p:sp>
        <p:nvSpPr>
          <p:cNvPr id="3" name="テキスト ボックス 2"/>
          <p:cNvSpPr txBox="1"/>
          <p:nvPr/>
        </p:nvSpPr>
        <p:spPr>
          <a:xfrm>
            <a:off x="457200" y="1441132"/>
            <a:ext cx="8229600" cy="3816430"/>
          </a:xfrm>
          <a:prstGeom prst="rect">
            <a:avLst/>
          </a:prstGeom>
          <a:noFill/>
        </p:spPr>
        <p:txBody>
          <a:bodyPr wrap="square" rtlCol="0">
            <a:spAutoFit/>
          </a:bodyPr>
          <a:lstStyle/>
          <a:p>
            <a:r>
              <a:rPr lang="ja-JP" altLang="en-US" sz="2000" dirty="0" smtClean="0"/>
              <a:t>（事例）</a:t>
            </a:r>
            <a:endParaRPr lang="en-US" altLang="ja-JP" sz="2000" dirty="0" smtClean="0"/>
          </a:p>
          <a:p>
            <a:r>
              <a:rPr lang="ja-JP" altLang="en-US" sz="2000" dirty="0" smtClean="0"/>
              <a:t>２０１４年の関東豪雨の浸水地域をフ</a:t>
            </a:r>
            <a:r>
              <a:rPr lang="ja-JP" altLang="en-US" sz="2000" dirty="0"/>
              <a:t>゚ロット</a:t>
            </a:r>
            <a:r>
              <a:rPr lang="ja-JP" altLang="en-US" sz="2000" dirty="0" smtClean="0"/>
              <a:t>する</a:t>
            </a:r>
            <a:endParaRPr lang="ja-JP" altLang="en-US" sz="2000" dirty="0"/>
          </a:p>
          <a:p>
            <a:r>
              <a:rPr lang="en-US" altLang="ja-JP" sz="1400" dirty="0" smtClean="0"/>
              <a:t>(reference</a:t>
            </a:r>
            <a:r>
              <a:rPr lang="ja-JP" altLang="en-US" sz="1400" dirty="0" smtClean="0"/>
              <a:t>フォルダ参照</a:t>
            </a:r>
            <a:r>
              <a:rPr lang="en-US" altLang="ja-JP" sz="1400" dirty="0" smtClean="0"/>
              <a:t>)</a:t>
            </a:r>
            <a:endParaRPr lang="ja-JP" altLang="en-US" sz="1400" dirty="0" smtClean="0">
              <a:effectLst/>
            </a:endParaRPr>
          </a:p>
          <a:p>
            <a:endParaRPr lang="en-US" altLang="ja-JP" sz="1000" dirty="0" smtClean="0"/>
          </a:p>
          <a:p>
            <a:r>
              <a:rPr lang="ja-JP" altLang="en-US" sz="2000" dirty="0" smtClean="0"/>
              <a:t>（１）地図を表示</a:t>
            </a:r>
            <a:endParaRPr lang="en-US" altLang="ja-JP" sz="2000" dirty="0" smtClean="0"/>
          </a:p>
          <a:p>
            <a:endParaRPr lang="en-US" altLang="ja-JP" sz="800" dirty="0"/>
          </a:p>
          <a:p>
            <a:r>
              <a:rPr lang="en-US" altLang="ja-JP" dirty="0" smtClean="0"/>
              <a:t>※</a:t>
            </a:r>
            <a:r>
              <a:rPr lang="ja-JP" altLang="en-US" dirty="0" smtClean="0"/>
              <a:t>「ポイントデータを作成」を参照</a:t>
            </a:r>
            <a:endParaRPr lang="en-US" altLang="ja-JP" dirty="0" smtClean="0"/>
          </a:p>
          <a:p>
            <a:endParaRPr lang="en-US" altLang="ja-JP" sz="800" dirty="0" smtClean="0"/>
          </a:p>
          <a:p>
            <a:r>
              <a:rPr lang="ja-JP" altLang="en-US" sz="2000" dirty="0"/>
              <a:t>（２）新規シェープファイルレイヤの作成</a:t>
            </a:r>
            <a:endParaRPr lang="en-US" altLang="ja-JP" sz="2000" dirty="0"/>
          </a:p>
          <a:p>
            <a:endParaRPr lang="en-US" altLang="ja-JP" sz="800" dirty="0"/>
          </a:p>
          <a:p>
            <a:r>
              <a:rPr lang="en-US" altLang="ja-JP" dirty="0"/>
              <a:t>① </a:t>
            </a:r>
            <a:r>
              <a:rPr lang="ja-JP" altLang="en-US" dirty="0"/>
              <a:t>メニューのレイヤ</a:t>
            </a:r>
            <a:r>
              <a:rPr lang="en-US" altLang="ja-JP" dirty="0"/>
              <a:t> ▶︎ </a:t>
            </a:r>
            <a:r>
              <a:rPr lang="ja-JP" altLang="en-US" dirty="0"/>
              <a:t>レイヤの作成</a:t>
            </a:r>
            <a:r>
              <a:rPr lang="en-US" altLang="ja-JP" dirty="0"/>
              <a:t> ▶︎ </a:t>
            </a:r>
            <a:r>
              <a:rPr lang="ja-JP" altLang="en-US" dirty="0"/>
              <a:t>新規シェープファイルレイヤを選択</a:t>
            </a:r>
          </a:p>
          <a:p>
            <a:endParaRPr lang="en-US" altLang="ja-JP" sz="800" dirty="0"/>
          </a:p>
          <a:p>
            <a:r>
              <a:rPr lang="en-US" altLang="ja-JP" dirty="0"/>
              <a:t>② </a:t>
            </a:r>
            <a:r>
              <a:rPr lang="ja-JP" altLang="en-US" dirty="0"/>
              <a:t>タイプを</a:t>
            </a:r>
            <a:r>
              <a:rPr lang="ja-JP" altLang="en-US" dirty="0" smtClean="0"/>
              <a:t>「ポリゴン」</a:t>
            </a:r>
            <a:r>
              <a:rPr lang="en-US" altLang="ja-JP" dirty="0" smtClean="0"/>
              <a:t> </a:t>
            </a:r>
            <a:r>
              <a:rPr lang="ja-JP" altLang="en-US" dirty="0"/>
              <a:t>ファイルエンコーディングを「</a:t>
            </a:r>
            <a:r>
              <a:rPr lang="en-US" altLang="ja-JP" dirty="0"/>
              <a:t>UTF8</a:t>
            </a:r>
            <a:r>
              <a:rPr lang="ja-JP" altLang="en-US" dirty="0"/>
              <a:t>」</a:t>
            </a:r>
            <a:r>
              <a:rPr lang="en-US" altLang="ja-JP" dirty="0"/>
              <a:t> CRS</a:t>
            </a:r>
            <a:r>
              <a:rPr lang="ja-JP" altLang="en-US" dirty="0"/>
              <a:t>を「</a:t>
            </a:r>
            <a:r>
              <a:rPr lang="en-US" altLang="ja-JP" dirty="0"/>
              <a:t>3857</a:t>
            </a:r>
            <a:r>
              <a:rPr lang="ja-JP" altLang="en-US" dirty="0"/>
              <a:t>」と</a:t>
            </a:r>
            <a:r>
              <a:rPr lang="ja-JP" altLang="en-US" dirty="0" smtClean="0"/>
              <a:t>選択</a:t>
            </a:r>
            <a:endParaRPr lang="en-US" altLang="ja-JP" dirty="0" smtClean="0"/>
          </a:p>
          <a:p>
            <a:endParaRPr lang="en-US" altLang="ja-JP" sz="800" dirty="0" smtClean="0"/>
          </a:p>
          <a:p>
            <a:r>
              <a:rPr lang="en-US" altLang="ja-JP" dirty="0" smtClean="0"/>
              <a:t>③ </a:t>
            </a:r>
            <a:r>
              <a:rPr lang="ja-JP" altLang="en-US" dirty="0" smtClean="0"/>
              <a:t>新規</a:t>
            </a:r>
            <a:r>
              <a:rPr lang="ja-JP" altLang="en-US" dirty="0"/>
              <a:t>フィールドと</a:t>
            </a:r>
            <a:r>
              <a:rPr lang="ja-JP" altLang="en-US" dirty="0" smtClean="0"/>
              <a:t>して「</a:t>
            </a:r>
            <a:r>
              <a:rPr lang="en-US" altLang="ja-JP" dirty="0" smtClean="0"/>
              <a:t>date</a:t>
            </a:r>
            <a:r>
              <a:rPr lang="ja-JP" altLang="en-US" dirty="0" smtClean="0"/>
              <a:t>」</a:t>
            </a:r>
            <a:r>
              <a:rPr lang="en-US" altLang="ja-JP" dirty="0" smtClean="0"/>
              <a:t>(</a:t>
            </a:r>
            <a:r>
              <a:rPr lang="ja-JP" altLang="en-US" dirty="0" smtClean="0"/>
              <a:t>日付型</a:t>
            </a:r>
            <a:r>
              <a:rPr lang="en-US" altLang="ja-JP" dirty="0" smtClean="0"/>
              <a:t>)</a:t>
            </a:r>
            <a:r>
              <a:rPr lang="ja-JP" altLang="en-US" dirty="0" smtClean="0"/>
              <a:t>「</a:t>
            </a:r>
            <a:r>
              <a:rPr lang="en-US" altLang="ja-JP" dirty="0" smtClean="0"/>
              <a:t>memo</a:t>
            </a:r>
            <a:r>
              <a:rPr lang="ja-JP" altLang="en-US" dirty="0" smtClean="0"/>
              <a:t>」</a:t>
            </a:r>
            <a:r>
              <a:rPr lang="en-US" altLang="ja-JP" dirty="0" smtClean="0"/>
              <a:t>(</a:t>
            </a:r>
            <a:r>
              <a:rPr lang="ja-JP" altLang="en-US" dirty="0" smtClean="0"/>
              <a:t>テキスト型</a:t>
            </a:r>
            <a:r>
              <a:rPr lang="en-US" altLang="ja-JP" dirty="0"/>
              <a:t>)</a:t>
            </a:r>
            <a:r>
              <a:rPr lang="ja-JP" altLang="en-US" dirty="0"/>
              <a:t>を</a:t>
            </a:r>
            <a:r>
              <a:rPr lang="ja-JP" altLang="en-US" dirty="0" smtClean="0"/>
              <a:t>追加</a:t>
            </a:r>
            <a:endParaRPr lang="en-US" altLang="ja-JP" dirty="0" smtClean="0"/>
          </a:p>
          <a:p>
            <a:endParaRPr lang="en-US" altLang="ja-JP" sz="800" dirty="0" smtClean="0"/>
          </a:p>
          <a:p>
            <a:r>
              <a:rPr lang="en-US" altLang="ja-JP" dirty="0" smtClean="0"/>
              <a:t>④ </a:t>
            </a:r>
            <a:r>
              <a:rPr lang="ja-JP" altLang="en-US" dirty="0" smtClean="0"/>
              <a:t>「</a:t>
            </a:r>
            <a:r>
              <a:rPr lang="en-US" altLang="ja-JP" dirty="0" smtClean="0"/>
              <a:t>ibaraki3857_trial.shp</a:t>
            </a:r>
            <a:r>
              <a:rPr lang="ja-JP" altLang="en-US" dirty="0" smtClean="0"/>
              <a:t>」として保存</a:t>
            </a:r>
            <a:r>
              <a:rPr lang="en-US" altLang="ja-JP" dirty="0" smtClean="0"/>
              <a:t> </a:t>
            </a:r>
            <a:r>
              <a:rPr lang="ja-JP" altLang="en-US" dirty="0" smtClean="0"/>
              <a:t>ファイルを作成 </a:t>
            </a:r>
            <a:endParaRPr lang="ja-JP" altLang="en-US" dirty="0"/>
          </a:p>
        </p:txBody>
      </p:sp>
      <p:sp>
        <p:nvSpPr>
          <p:cNvPr id="4" name="スライド番号プレースホルダー 3"/>
          <p:cNvSpPr>
            <a:spLocks noGrp="1"/>
          </p:cNvSpPr>
          <p:nvPr>
            <p:ph type="sldNum" sz="quarter" idx="12"/>
          </p:nvPr>
        </p:nvSpPr>
        <p:spPr/>
        <p:txBody>
          <a:bodyPr/>
          <a:lstStyle/>
          <a:p>
            <a:fld id="{C1AFE419-7324-4948-85A6-7421EDCAF954}" type="slidenum">
              <a:rPr kumimoji="1" lang="ja-JP" altLang="en-US" smtClean="0"/>
              <a:t>16</a:t>
            </a:fld>
            <a:endParaRPr kumimoji="1" lang="ja-JP" altLang="en-US"/>
          </a:p>
        </p:txBody>
      </p:sp>
    </p:spTree>
    <p:extLst>
      <p:ext uri="{BB962C8B-B14F-4D97-AF65-F5344CB8AC3E}">
        <p14:creationId xmlns:p14="http://schemas.microsoft.com/office/powerpoint/2010/main" val="160155334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457200" y="298168"/>
            <a:ext cx="8229600" cy="3293210"/>
          </a:xfrm>
          <a:prstGeom prst="rect">
            <a:avLst/>
          </a:prstGeom>
          <a:noFill/>
        </p:spPr>
        <p:txBody>
          <a:bodyPr wrap="square" rtlCol="0">
            <a:spAutoFit/>
          </a:bodyPr>
          <a:lstStyle/>
          <a:p>
            <a:r>
              <a:rPr lang="ja-JP" altLang="en-US" sz="2000" dirty="0" smtClean="0"/>
              <a:t>（３）ポリゴンデータの入力（基本）</a:t>
            </a:r>
            <a:endParaRPr lang="en-US" altLang="ja-JP" sz="2000" dirty="0" smtClean="0"/>
          </a:p>
          <a:p>
            <a:endParaRPr lang="en-US" altLang="ja-JP" sz="800" dirty="0"/>
          </a:p>
          <a:p>
            <a:r>
              <a:rPr lang="en-US" altLang="ja-JP" dirty="0" smtClean="0"/>
              <a:t>① </a:t>
            </a:r>
            <a:r>
              <a:rPr lang="ja-JP" altLang="en-US" dirty="0" smtClean="0"/>
              <a:t>ポリゴンはラインの「始点」と「終点」が同じ位置にあるラインの特殊な形態</a:t>
            </a:r>
            <a:endParaRPr lang="en-US" altLang="ja-JP" dirty="0" smtClean="0"/>
          </a:p>
          <a:p>
            <a:endParaRPr lang="en-US" altLang="ja-JP" sz="800" dirty="0" smtClean="0"/>
          </a:p>
          <a:p>
            <a:r>
              <a:rPr lang="en-US" altLang="ja-JP" sz="1600" dirty="0" smtClean="0"/>
              <a:t>※ </a:t>
            </a:r>
            <a:r>
              <a:rPr lang="ja-JP" altLang="en-US" sz="1600" dirty="0" smtClean="0"/>
              <a:t>「始点」</a:t>
            </a:r>
            <a:r>
              <a:rPr lang="en-US" altLang="ja-JP" sz="1600" dirty="0" smtClean="0"/>
              <a:t>▶︎</a:t>
            </a:r>
            <a:r>
              <a:rPr lang="ja-JP" altLang="en-US" sz="1600" dirty="0" smtClean="0"/>
              <a:t>「線分」</a:t>
            </a:r>
            <a:r>
              <a:rPr lang="en-US" altLang="ja-JP" sz="1600" dirty="0" smtClean="0"/>
              <a:t>▶︎</a:t>
            </a:r>
            <a:r>
              <a:rPr lang="ja-JP" altLang="en-US" sz="1600" dirty="0" smtClean="0"/>
              <a:t>「結節点」</a:t>
            </a:r>
            <a:r>
              <a:rPr lang="en-US" altLang="ja-JP" sz="1600" dirty="0" smtClean="0"/>
              <a:t>▶︎</a:t>
            </a:r>
            <a:r>
              <a:rPr lang="ja-JP" altLang="en-US" sz="1600" dirty="0" smtClean="0"/>
              <a:t>「線分」</a:t>
            </a:r>
            <a:r>
              <a:rPr lang="en-US" altLang="ja-JP" sz="1600" dirty="0" smtClean="0"/>
              <a:t>▶︎</a:t>
            </a:r>
            <a:r>
              <a:rPr lang="ja-JP" altLang="en-US" sz="1600" dirty="0" smtClean="0"/>
              <a:t>「終点」（「始点」と同位置）</a:t>
            </a:r>
            <a:endParaRPr lang="en-US" altLang="ja-JP" sz="1600" dirty="0" smtClean="0"/>
          </a:p>
          <a:p>
            <a:endParaRPr lang="en-US" altLang="ja-JP" sz="800" dirty="0" smtClean="0"/>
          </a:p>
          <a:p>
            <a:r>
              <a:rPr lang="en-US" altLang="ja-JP" dirty="0" smtClean="0"/>
              <a:t>② </a:t>
            </a:r>
            <a:r>
              <a:rPr lang="ja-JP" altLang="en-US" dirty="0"/>
              <a:t>「編集モード切替」ボタン</a:t>
            </a:r>
            <a:r>
              <a:rPr lang="en-US" altLang="ja-JP" dirty="0"/>
              <a:t> ▶︎︎ </a:t>
            </a:r>
            <a:r>
              <a:rPr lang="ja-JP" altLang="en-US" dirty="0"/>
              <a:t>「地物の追加」ボタンを</a:t>
            </a:r>
            <a:r>
              <a:rPr lang="ja-JP" altLang="en-US" dirty="0" smtClean="0"/>
              <a:t>オン</a:t>
            </a:r>
            <a:endParaRPr lang="en-US" altLang="ja-JP" dirty="0" smtClean="0"/>
          </a:p>
          <a:p>
            <a:endParaRPr lang="en-US" altLang="ja-JP" sz="800" dirty="0" smtClean="0"/>
          </a:p>
          <a:p>
            <a:r>
              <a:rPr lang="en-US" altLang="ja-JP" dirty="0" smtClean="0"/>
              <a:t>③ </a:t>
            </a:r>
            <a:r>
              <a:rPr lang="ja-JP" altLang="en-US" dirty="0" smtClean="0"/>
              <a:t>左ボタンでポイントをプロット</a:t>
            </a:r>
            <a:r>
              <a:rPr lang="en-US" altLang="ja-JP" dirty="0" smtClean="0"/>
              <a:t> </a:t>
            </a:r>
            <a:r>
              <a:rPr lang="ja-JP" altLang="en-US" dirty="0" smtClean="0"/>
              <a:t>右ボタンで終了</a:t>
            </a:r>
            <a:endParaRPr lang="en-US" altLang="ja-JP" dirty="0" smtClean="0"/>
          </a:p>
          <a:p>
            <a:endParaRPr lang="en-US" altLang="ja-JP" sz="800" dirty="0" smtClean="0"/>
          </a:p>
          <a:p>
            <a:r>
              <a:rPr lang="en-US" altLang="ja-JP" dirty="0" smtClean="0"/>
              <a:t>④ </a:t>
            </a:r>
            <a:r>
              <a:rPr lang="ja-JP" altLang="en-US" dirty="0" smtClean="0"/>
              <a:t>ノードツールで修正</a:t>
            </a:r>
            <a:endParaRPr lang="en-US" altLang="ja-JP" dirty="0" smtClean="0"/>
          </a:p>
          <a:p>
            <a:endParaRPr lang="en-US" altLang="ja-JP" sz="800" dirty="0" smtClean="0"/>
          </a:p>
          <a:p>
            <a:r>
              <a:rPr lang="en-US" altLang="ja-JP" dirty="0" smtClean="0"/>
              <a:t>⑤ </a:t>
            </a:r>
            <a:r>
              <a:rPr lang="ja-JP" altLang="en-US" dirty="0"/>
              <a:t>属性データを入力</a:t>
            </a:r>
            <a:r>
              <a:rPr lang="en-US" altLang="ja-JP" dirty="0"/>
              <a:t> </a:t>
            </a:r>
            <a:r>
              <a:rPr lang="en-US" altLang="ja-JP" sz="1600" dirty="0"/>
              <a:t>▶︎ </a:t>
            </a:r>
            <a:r>
              <a:rPr lang="ja-JP" altLang="en-US" sz="1600" dirty="0"/>
              <a:t>「ＯＫ」</a:t>
            </a:r>
            <a:r>
              <a:rPr lang="ja-JP" altLang="en-US" sz="1600" dirty="0" smtClean="0"/>
              <a:t>ボタン</a:t>
            </a:r>
            <a:endParaRPr lang="en-US" altLang="ja-JP" sz="1600" dirty="0" smtClean="0"/>
          </a:p>
          <a:p>
            <a:endParaRPr lang="en-US" altLang="ja-JP" sz="800" dirty="0" smtClean="0"/>
          </a:p>
          <a:p>
            <a:r>
              <a:rPr lang="en-US" altLang="ja-JP" dirty="0" smtClean="0"/>
              <a:t>⑥</a:t>
            </a:r>
            <a:r>
              <a:rPr lang="ja-JP" altLang="en-US" dirty="0" smtClean="0"/>
              <a:t>レイヤ</a:t>
            </a:r>
            <a:r>
              <a:rPr lang="en-US" altLang="ja-JP" dirty="0" smtClean="0"/>
              <a:t> ▶︎ </a:t>
            </a:r>
            <a:r>
              <a:rPr lang="ja-JP" altLang="en-US" dirty="0" smtClean="0"/>
              <a:t>プロパティ</a:t>
            </a:r>
            <a:r>
              <a:rPr lang="en-US" altLang="ja-JP" dirty="0" smtClean="0"/>
              <a:t> ▶︎ </a:t>
            </a:r>
            <a:r>
              <a:rPr lang="ja-JP" altLang="en-US" dirty="0" smtClean="0"/>
              <a:t>透過率</a:t>
            </a:r>
            <a:r>
              <a:rPr lang="en-US" altLang="ja-JP" dirty="0" smtClean="0"/>
              <a:t> </a:t>
            </a:r>
            <a:r>
              <a:rPr lang="ja-JP" altLang="en-US" dirty="0" smtClean="0"/>
              <a:t>で塗りつぶしの透明度を調整</a:t>
            </a:r>
            <a:endParaRPr lang="en-US" altLang="ja-JP" dirty="0"/>
          </a:p>
        </p:txBody>
      </p:sp>
      <p:pic>
        <p:nvPicPr>
          <p:cNvPr id="7" name="図 6" descr="スクリーンショット 2016-11-06 8.43.4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665676"/>
            <a:ext cx="2990643" cy="2602248"/>
          </a:xfrm>
          <a:prstGeom prst="rect">
            <a:avLst/>
          </a:prstGeom>
        </p:spPr>
      </p:pic>
      <p:sp>
        <p:nvSpPr>
          <p:cNvPr id="8" name="四角形吹き出し 7"/>
          <p:cNvSpPr/>
          <p:nvPr/>
        </p:nvSpPr>
        <p:spPr>
          <a:xfrm>
            <a:off x="4246459" y="4002237"/>
            <a:ext cx="4066851" cy="744006"/>
          </a:xfrm>
          <a:prstGeom prst="wedgeRectCallout">
            <a:avLst>
              <a:gd name="adj1" fmla="val -69098"/>
              <a:gd name="adj2" fmla="val -819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t>日比谷公園のポリゴンデータ</a:t>
            </a:r>
            <a:endParaRPr kumimoji="1" lang="ja-JP" altLang="en-US" dirty="0"/>
          </a:p>
        </p:txBody>
      </p:sp>
      <p:sp>
        <p:nvSpPr>
          <p:cNvPr id="2" name="スライド番号プレースホルダー 1"/>
          <p:cNvSpPr>
            <a:spLocks noGrp="1"/>
          </p:cNvSpPr>
          <p:nvPr>
            <p:ph type="sldNum" sz="quarter" idx="12"/>
          </p:nvPr>
        </p:nvSpPr>
        <p:spPr/>
        <p:txBody>
          <a:bodyPr/>
          <a:lstStyle/>
          <a:p>
            <a:fld id="{C1AFE419-7324-4948-85A6-7421EDCAF954}" type="slidenum">
              <a:rPr kumimoji="1" lang="ja-JP" altLang="en-US" smtClean="0"/>
              <a:t>17</a:t>
            </a:fld>
            <a:endParaRPr kumimoji="1" lang="ja-JP" altLang="en-US"/>
          </a:p>
        </p:txBody>
      </p:sp>
    </p:spTree>
    <p:extLst>
      <p:ext uri="{BB962C8B-B14F-4D97-AF65-F5344CB8AC3E}">
        <p14:creationId xmlns:p14="http://schemas.microsoft.com/office/powerpoint/2010/main" val="224436016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457200" y="298168"/>
            <a:ext cx="8229600" cy="3662541"/>
          </a:xfrm>
          <a:prstGeom prst="rect">
            <a:avLst/>
          </a:prstGeom>
          <a:noFill/>
        </p:spPr>
        <p:txBody>
          <a:bodyPr wrap="square" rtlCol="0">
            <a:spAutoFit/>
          </a:bodyPr>
          <a:lstStyle/>
          <a:p>
            <a:r>
              <a:rPr lang="ja-JP" altLang="en-US" sz="2000" dirty="0" smtClean="0"/>
              <a:t>（４）ジオリファレンスの利用</a:t>
            </a:r>
            <a:endParaRPr lang="en-US" altLang="ja-JP" sz="2000" dirty="0" smtClean="0"/>
          </a:p>
          <a:p>
            <a:endParaRPr lang="en-US" altLang="ja-JP" sz="800" dirty="0"/>
          </a:p>
          <a:p>
            <a:r>
              <a:rPr lang="en-US" altLang="ja-JP" dirty="0" smtClean="0"/>
              <a:t>☆ </a:t>
            </a:r>
            <a:r>
              <a:rPr lang="ja-JP" altLang="en-US" dirty="0" smtClean="0"/>
              <a:t>既存の紙や写真のデータを背景図にして</a:t>
            </a:r>
            <a:r>
              <a:rPr lang="en-US" altLang="ja-JP" dirty="0" smtClean="0"/>
              <a:t> </a:t>
            </a:r>
            <a:r>
              <a:rPr lang="ja-JP" altLang="en-US" dirty="0" smtClean="0"/>
              <a:t>効率のよいポリゴンデータの作成を行います。</a:t>
            </a:r>
            <a:endParaRPr lang="en-US" altLang="ja-JP" dirty="0" smtClean="0"/>
          </a:p>
          <a:p>
            <a:endParaRPr lang="en-US" altLang="ja-JP" sz="800" dirty="0"/>
          </a:p>
          <a:p>
            <a:r>
              <a:rPr lang="en-US" altLang="ja-JP" dirty="0" smtClean="0"/>
              <a:t>☆ </a:t>
            </a:r>
            <a:r>
              <a:rPr lang="ja-JP" altLang="en-US" dirty="0" smtClean="0"/>
              <a:t>紙や写真のデータを画像情報として取り込んで地理情報にするための作業を地理参照（ジオリファレンシング）と言います。</a:t>
            </a:r>
            <a:endParaRPr lang="en-US" altLang="ja-JP" dirty="0" smtClean="0"/>
          </a:p>
          <a:p>
            <a:endParaRPr lang="en-US" altLang="ja-JP" sz="800" dirty="0"/>
          </a:p>
          <a:p>
            <a:r>
              <a:rPr lang="en-US" altLang="ja-JP" dirty="0" smtClean="0"/>
              <a:t>☆ </a:t>
            </a:r>
            <a:r>
              <a:rPr lang="ja-JP" altLang="en-US" dirty="0" smtClean="0"/>
              <a:t>「平成２７年９月関東・東北豪雨に係る茨城県上層築推定浸水範囲（９月１０日１８：００時点）」の紙地図を画像情報として取り込み</a:t>
            </a:r>
            <a:r>
              <a:rPr lang="en-US" altLang="ja-JP" dirty="0" smtClean="0"/>
              <a:t> Bing maps</a:t>
            </a:r>
            <a:r>
              <a:rPr lang="ja-JP" altLang="en-US" dirty="0" smtClean="0"/>
              <a:t>の</a:t>
            </a:r>
            <a:r>
              <a:rPr lang="en-US" altLang="ja-JP" dirty="0" smtClean="0"/>
              <a:t>road</a:t>
            </a:r>
            <a:r>
              <a:rPr lang="ja-JP" altLang="en-US" dirty="0" smtClean="0"/>
              <a:t>地図を背景地図にして地理情報に変換します。</a:t>
            </a:r>
            <a:endParaRPr lang="en-US" altLang="ja-JP" dirty="0" smtClean="0"/>
          </a:p>
          <a:p>
            <a:endParaRPr lang="en-US" altLang="ja-JP" sz="800" dirty="0" smtClean="0"/>
          </a:p>
          <a:p>
            <a:r>
              <a:rPr lang="ja-JP" altLang="en-US" dirty="0" smtClean="0"/>
              <a:t>（事前準備）</a:t>
            </a:r>
            <a:endParaRPr lang="en-US" altLang="ja-JP" dirty="0" smtClean="0"/>
          </a:p>
          <a:p>
            <a:r>
              <a:rPr lang="en-US" altLang="ja-JP" dirty="0" smtClean="0"/>
              <a:t>※ GDAL</a:t>
            </a:r>
            <a:r>
              <a:rPr lang="ja-JP" altLang="en-US" dirty="0" smtClean="0"/>
              <a:t>ジオリファレンサーのインストール</a:t>
            </a:r>
            <a:endParaRPr lang="en-US" altLang="ja-JP" dirty="0" smtClean="0"/>
          </a:p>
          <a:p>
            <a:r>
              <a:rPr lang="ja-JP" altLang="ja-JP" dirty="0" smtClean="0"/>
              <a:t>　</a:t>
            </a:r>
            <a:r>
              <a:rPr lang="en-US" altLang="ja-JP" dirty="0" smtClean="0"/>
              <a:t>→</a:t>
            </a:r>
            <a:r>
              <a:rPr lang="ja-JP" altLang="en-US" dirty="0" smtClean="0"/>
              <a:t>インストールすると</a:t>
            </a:r>
            <a:r>
              <a:rPr lang="en-US" altLang="ja-JP" dirty="0" smtClean="0"/>
              <a:t> </a:t>
            </a:r>
            <a:r>
              <a:rPr lang="ja-JP" altLang="en-US" dirty="0" smtClean="0"/>
              <a:t>メニューのラスタにジオリファレンサが追加されます</a:t>
            </a:r>
            <a:endParaRPr lang="en-US" altLang="ja-JP" dirty="0" smtClean="0"/>
          </a:p>
        </p:txBody>
      </p:sp>
      <p:pic>
        <p:nvPicPr>
          <p:cNvPr id="5" name="図 4" descr="スクリーンショット 2016-11-06 9.20.3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916" y="4044582"/>
            <a:ext cx="7567083" cy="2044705"/>
          </a:xfrm>
          <a:prstGeom prst="rect">
            <a:avLst/>
          </a:prstGeom>
        </p:spPr>
      </p:pic>
      <p:sp>
        <p:nvSpPr>
          <p:cNvPr id="6" name="円/楕円 5"/>
          <p:cNvSpPr/>
          <p:nvPr/>
        </p:nvSpPr>
        <p:spPr>
          <a:xfrm>
            <a:off x="2921000" y="4508504"/>
            <a:ext cx="4497917" cy="550333"/>
          </a:xfrm>
          <a:prstGeom prst="ellipse">
            <a:avLst/>
          </a:prstGeom>
          <a:noFill/>
          <a:ln w="28575"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スライド番号プレースホルダー 1"/>
          <p:cNvSpPr>
            <a:spLocks noGrp="1"/>
          </p:cNvSpPr>
          <p:nvPr>
            <p:ph type="sldNum" sz="quarter" idx="12"/>
          </p:nvPr>
        </p:nvSpPr>
        <p:spPr/>
        <p:txBody>
          <a:bodyPr/>
          <a:lstStyle/>
          <a:p>
            <a:fld id="{C1AFE419-7324-4948-85A6-7421EDCAF954}" type="slidenum">
              <a:rPr kumimoji="1" lang="ja-JP" altLang="en-US" smtClean="0"/>
              <a:t>18</a:t>
            </a:fld>
            <a:endParaRPr kumimoji="1" lang="ja-JP" altLang="en-US"/>
          </a:p>
        </p:txBody>
      </p:sp>
    </p:spTree>
    <p:extLst>
      <p:ext uri="{BB962C8B-B14F-4D97-AF65-F5344CB8AC3E}">
        <p14:creationId xmlns:p14="http://schemas.microsoft.com/office/powerpoint/2010/main" val="83384267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457200" y="298168"/>
            <a:ext cx="8229600" cy="1600438"/>
          </a:xfrm>
          <a:prstGeom prst="rect">
            <a:avLst/>
          </a:prstGeom>
          <a:noFill/>
        </p:spPr>
        <p:txBody>
          <a:bodyPr wrap="square" rtlCol="0">
            <a:spAutoFit/>
          </a:bodyPr>
          <a:lstStyle/>
          <a:p>
            <a:r>
              <a:rPr lang="ja-JP" altLang="en-US" sz="2000" dirty="0" smtClean="0"/>
              <a:t>（５）画像の取り込み（ジオリファレンスの利用）</a:t>
            </a:r>
            <a:endParaRPr lang="en-US" altLang="ja-JP" sz="2000" dirty="0" smtClean="0"/>
          </a:p>
          <a:p>
            <a:endParaRPr lang="en-US" altLang="ja-JP" sz="800" dirty="0"/>
          </a:p>
          <a:p>
            <a:r>
              <a:rPr lang="en-US" altLang="ja-JP" dirty="0" smtClean="0"/>
              <a:t>① </a:t>
            </a:r>
            <a:r>
              <a:rPr lang="ja-JP" altLang="en-US" dirty="0" smtClean="0"/>
              <a:t>メニューのラスタ</a:t>
            </a:r>
            <a:r>
              <a:rPr lang="en-US" altLang="ja-JP" dirty="0" smtClean="0"/>
              <a:t> ▶︎ </a:t>
            </a:r>
            <a:r>
              <a:rPr lang="ja-JP" altLang="en-US" dirty="0" smtClean="0"/>
              <a:t>ジオリファレンサ</a:t>
            </a:r>
            <a:r>
              <a:rPr lang="en-US" altLang="ja-JP" dirty="0" smtClean="0"/>
              <a:t> ▶︎</a:t>
            </a:r>
            <a:r>
              <a:rPr lang="en-US" altLang="ja-JP" dirty="0"/>
              <a:t> </a:t>
            </a:r>
            <a:r>
              <a:rPr lang="ja-JP" altLang="en-US" dirty="0" smtClean="0"/>
              <a:t>ジオリファレンサを選択</a:t>
            </a:r>
            <a:endParaRPr lang="en-US" altLang="ja-JP" dirty="0" smtClean="0"/>
          </a:p>
          <a:p>
            <a:endParaRPr lang="en-US" altLang="ja-JP" sz="800" dirty="0"/>
          </a:p>
          <a:p>
            <a:r>
              <a:rPr lang="en-US" altLang="ja-JP" dirty="0" smtClean="0"/>
              <a:t>② </a:t>
            </a:r>
            <a:r>
              <a:rPr lang="ja-JP" altLang="en-US" dirty="0" smtClean="0"/>
              <a:t>ジオリファレンサのウィザードが開く</a:t>
            </a:r>
            <a:endParaRPr lang="en-US" altLang="ja-JP" dirty="0" smtClean="0"/>
          </a:p>
          <a:p>
            <a:endParaRPr lang="en-US" altLang="ja-JP" sz="800" dirty="0"/>
          </a:p>
          <a:p>
            <a:r>
              <a:rPr lang="en-US" altLang="ja-JP" dirty="0" smtClean="0"/>
              <a:t>③ </a:t>
            </a:r>
            <a:r>
              <a:rPr lang="ja-JP" altLang="en-US" dirty="0" smtClean="0"/>
              <a:t>ジオリファレンサのファイル</a:t>
            </a:r>
            <a:r>
              <a:rPr lang="en-US" altLang="ja-JP" dirty="0" smtClean="0"/>
              <a:t> ▶︎ </a:t>
            </a:r>
            <a:r>
              <a:rPr lang="ja-JP" altLang="en-US" dirty="0" smtClean="0"/>
              <a:t>ラスタを開く</a:t>
            </a:r>
            <a:r>
              <a:rPr lang="en-US" altLang="ja-JP" dirty="0" smtClean="0"/>
              <a:t> ▶︎ </a:t>
            </a:r>
            <a:r>
              <a:rPr lang="ja-JP" altLang="en-US" dirty="0" smtClean="0"/>
              <a:t>浸水地図</a:t>
            </a:r>
            <a:r>
              <a:rPr lang="en-US" altLang="ja-JP" dirty="0" smtClean="0"/>
              <a:t>910.jpg</a:t>
            </a:r>
            <a:r>
              <a:rPr lang="ja-JP" altLang="en-US" dirty="0" smtClean="0"/>
              <a:t>を開く</a:t>
            </a:r>
            <a:endParaRPr lang="en-US" altLang="ja-JP" dirty="0"/>
          </a:p>
        </p:txBody>
      </p:sp>
      <p:pic>
        <p:nvPicPr>
          <p:cNvPr id="5" name="図 4" descr="スクリーンショット 2016-11-06 9.26.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3333" y="2010709"/>
            <a:ext cx="5757333" cy="4635626"/>
          </a:xfrm>
          <a:prstGeom prst="rect">
            <a:avLst/>
          </a:prstGeom>
        </p:spPr>
      </p:pic>
      <p:sp>
        <p:nvSpPr>
          <p:cNvPr id="6" name="四角形吹き出し 5"/>
          <p:cNvSpPr/>
          <p:nvPr/>
        </p:nvSpPr>
        <p:spPr>
          <a:xfrm>
            <a:off x="457200" y="4889500"/>
            <a:ext cx="2315633" cy="677333"/>
          </a:xfrm>
          <a:prstGeom prst="wedgeRectCallout">
            <a:avLst>
              <a:gd name="adj1" fmla="val 34926"/>
              <a:gd name="adj2" fmla="val -13642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t>ジオリファレンサの</a:t>
            </a:r>
            <a:endParaRPr kumimoji="1" lang="en-US" altLang="ja-JP" dirty="0" smtClean="0"/>
          </a:p>
          <a:p>
            <a:pPr algn="ctr"/>
            <a:r>
              <a:rPr lang="ja-JP" altLang="en-US" dirty="0" smtClean="0"/>
              <a:t>ウィザード</a:t>
            </a:r>
            <a:endParaRPr kumimoji="1" lang="ja-JP" altLang="en-US" dirty="0"/>
          </a:p>
        </p:txBody>
      </p:sp>
      <p:sp>
        <p:nvSpPr>
          <p:cNvPr id="7" name="四角形吹き出し 6"/>
          <p:cNvSpPr/>
          <p:nvPr/>
        </p:nvSpPr>
        <p:spPr>
          <a:xfrm>
            <a:off x="6049262" y="4279924"/>
            <a:ext cx="2315633" cy="397909"/>
          </a:xfrm>
          <a:prstGeom prst="wedgeRectCallout">
            <a:avLst>
              <a:gd name="adj1" fmla="val -76591"/>
              <a:gd name="adj2" fmla="val -986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t>読み込まれた</a:t>
            </a:r>
            <a:r>
              <a:rPr kumimoji="1" lang="en-US" altLang="ja-JP" dirty="0" smtClean="0"/>
              <a:t>jpg</a:t>
            </a:r>
            <a:r>
              <a:rPr kumimoji="1" lang="ja-JP" altLang="en-US" dirty="0" smtClean="0"/>
              <a:t>画像</a:t>
            </a:r>
            <a:endParaRPr kumimoji="1" lang="ja-JP" altLang="en-US" dirty="0"/>
          </a:p>
        </p:txBody>
      </p:sp>
      <p:sp>
        <p:nvSpPr>
          <p:cNvPr id="2" name="スライド番号プレースホルダー 1"/>
          <p:cNvSpPr>
            <a:spLocks noGrp="1"/>
          </p:cNvSpPr>
          <p:nvPr>
            <p:ph type="sldNum" sz="quarter" idx="12"/>
          </p:nvPr>
        </p:nvSpPr>
        <p:spPr/>
        <p:txBody>
          <a:bodyPr/>
          <a:lstStyle/>
          <a:p>
            <a:fld id="{C1AFE419-7324-4948-85A6-7421EDCAF954}" type="slidenum">
              <a:rPr kumimoji="1" lang="ja-JP" altLang="en-US" smtClean="0"/>
              <a:t>19</a:t>
            </a:fld>
            <a:endParaRPr kumimoji="1" lang="ja-JP" altLang="en-US"/>
          </a:p>
        </p:txBody>
      </p:sp>
    </p:spTree>
    <p:extLst>
      <p:ext uri="{BB962C8B-B14F-4D97-AF65-F5344CB8AC3E}">
        <p14:creationId xmlns:p14="http://schemas.microsoft.com/office/powerpoint/2010/main" val="277538966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947063"/>
          </a:xfrm>
        </p:spPr>
        <p:txBody>
          <a:bodyPr/>
          <a:lstStyle/>
          <a:p>
            <a:r>
              <a:rPr kumimoji="1" lang="ja-JP" altLang="en-US" dirty="0" smtClean="0"/>
              <a:t>講義の流れ</a:t>
            </a:r>
            <a:endParaRPr kumimoji="1" lang="ja-JP" altLang="en-US" dirty="0"/>
          </a:p>
        </p:txBody>
      </p:sp>
      <p:sp>
        <p:nvSpPr>
          <p:cNvPr id="3" name="テキスト ボックス 2"/>
          <p:cNvSpPr txBox="1"/>
          <p:nvPr/>
        </p:nvSpPr>
        <p:spPr>
          <a:xfrm>
            <a:off x="457200" y="1450901"/>
            <a:ext cx="8229600" cy="5324536"/>
          </a:xfrm>
          <a:prstGeom prst="rect">
            <a:avLst/>
          </a:prstGeom>
          <a:noFill/>
        </p:spPr>
        <p:txBody>
          <a:bodyPr wrap="square" rtlCol="0">
            <a:spAutoFit/>
          </a:bodyPr>
          <a:lstStyle/>
          <a:p>
            <a:r>
              <a:rPr kumimoji="1" lang="ja-JP" altLang="en-US" sz="2800" dirty="0" smtClean="0"/>
              <a:t>（１）</a:t>
            </a:r>
            <a:r>
              <a:rPr kumimoji="1" lang="en-US" altLang="ja-JP" sz="2800" dirty="0" smtClean="0"/>
              <a:t>QGIS</a:t>
            </a:r>
            <a:r>
              <a:rPr kumimoji="1" lang="ja-JP" altLang="en-US" sz="2800" dirty="0" smtClean="0"/>
              <a:t>を使って独自の地図を作る</a:t>
            </a:r>
            <a:endParaRPr kumimoji="1" lang="en-US" altLang="ja-JP" sz="2800" dirty="0" smtClean="0"/>
          </a:p>
          <a:p>
            <a:endParaRPr kumimoji="1" lang="en-US" altLang="ja-JP" sz="1000" dirty="0" smtClean="0"/>
          </a:p>
          <a:p>
            <a:r>
              <a:rPr lang="en-US" altLang="ja-JP" dirty="0" smtClean="0"/>
              <a:t>① </a:t>
            </a:r>
            <a:r>
              <a:rPr lang="ja-JP" altLang="en-US" dirty="0" smtClean="0"/>
              <a:t>ポイント（点）データの作成</a:t>
            </a:r>
            <a:endParaRPr lang="en-US" altLang="ja-JP" dirty="0" smtClean="0"/>
          </a:p>
          <a:p>
            <a:endParaRPr lang="en-US" altLang="ja-JP" sz="800" dirty="0" smtClean="0"/>
          </a:p>
          <a:p>
            <a:r>
              <a:rPr kumimoji="1" lang="en-US" altLang="ja-JP" dirty="0" smtClean="0"/>
              <a:t>② </a:t>
            </a:r>
            <a:r>
              <a:rPr kumimoji="1" lang="ja-JP" altLang="en-US" dirty="0" smtClean="0"/>
              <a:t>ライン（線）データの作成</a:t>
            </a:r>
            <a:endParaRPr kumimoji="1" lang="en-US" altLang="ja-JP" dirty="0" smtClean="0"/>
          </a:p>
          <a:p>
            <a:r>
              <a:rPr lang="ja-JP" altLang="ja-JP" sz="2400" dirty="0"/>
              <a:t>　</a:t>
            </a:r>
            <a:r>
              <a:rPr lang="ja-JP" altLang="en-US" sz="2400" dirty="0" smtClean="0"/>
              <a:t>　</a:t>
            </a:r>
            <a:r>
              <a:rPr lang="ja-JP" altLang="en-US" dirty="0" smtClean="0"/>
              <a:t>ノードツール　スナッピング　</a:t>
            </a:r>
            <a:r>
              <a:rPr lang="en-US" altLang="ja-JP" dirty="0" smtClean="0"/>
              <a:t>→</a:t>
            </a:r>
            <a:r>
              <a:rPr lang="ja-JP" altLang="en-US" dirty="0" smtClean="0"/>
              <a:t>　地図の修正</a:t>
            </a:r>
            <a:endParaRPr lang="en-US" altLang="ja-JP" dirty="0" smtClean="0"/>
          </a:p>
          <a:p>
            <a:endParaRPr lang="en-US" altLang="ja-JP" sz="800" dirty="0" smtClean="0"/>
          </a:p>
          <a:p>
            <a:r>
              <a:rPr kumimoji="1" lang="en-US" altLang="ja-JP" dirty="0" smtClean="0"/>
              <a:t>③ </a:t>
            </a:r>
            <a:r>
              <a:rPr kumimoji="1" lang="ja-JP" altLang="en-US" dirty="0" smtClean="0"/>
              <a:t>ポリゴン（面）データの作成</a:t>
            </a:r>
            <a:endParaRPr kumimoji="1" lang="en-US" altLang="ja-JP" dirty="0" smtClean="0"/>
          </a:p>
          <a:p>
            <a:r>
              <a:rPr lang="ja-JP" altLang="ja-JP" sz="2400" dirty="0"/>
              <a:t>　</a:t>
            </a:r>
            <a:r>
              <a:rPr lang="ja-JP" altLang="en-US" sz="2400" dirty="0" smtClean="0"/>
              <a:t>　</a:t>
            </a:r>
            <a:r>
              <a:rPr lang="ja-JP" altLang="en-US" dirty="0" smtClean="0"/>
              <a:t>ジオリファレンスの活用　</a:t>
            </a:r>
            <a:r>
              <a:rPr lang="en-US" altLang="ja-JP" dirty="0" smtClean="0"/>
              <a:t>→</a:t>
            </a:r>
            <a:r>
              <a:rPr lang="ja-JP" altLang="en-US" dirty="0" smtClean="0"/>
              <a:t>　効率的な地図の作成方法</a:t>
            </a:r>
            <a:endParaRPr lang="en-US" altLang="ja-JP" dirty="0" smtClean="0"/>
          </a:p>
          <a:p>
            <a:endParaRPr lang="en-US" altLang="ja-JP" sz="2400" dirty="0" smtClean="0"/>
          </a:p>
          <a:p>
            <a:r>
              <a:rPr lang="ja-JP" altLang="en-US" sz="2800" dirty="0" smtClean="0"/>
              <a:t>（２）</a:t>
            </a:r>
            <a:r>
              <a:rPr lang="en-US" altLang="ja-JP" sz="2800" dirty="0" smtClean="0"/>
              <a:t>Leaflet</a:t>
            </a:r>
            <a:r>
              <a:rPr lang="ja-JP" altLang="en-US" sz="2800" dirty="0" smtClean="0"/>
              <a:t>を使ってオンライン地図を作る</a:t>
            </a:r>
            <a:endParaRPr lang="en-US" altLang="ja-JP" sz="2800" dirty="0" smtClean="0"/>
          </a:p>
          <a:p>
            <a:endParaRPr lang="en-US" altLang="ja-JP" sz="1000" dirty="0" smtClean="0"/>
          </a:p>
          <a:p>
            <a:r>
              <a:rPr lang="en-US" altLang="ja-JP" dirty="0" smtClean="0"/>
              <a:t>① </a:t>
            </a:r>
            <a:r>
              <a:rPr lang="ja-JP" altLang="en-US" dirty="0" smtClean="0"/>
              <a:t>任意の場所の地図を</a:t>
            </a:r>
            <a:r>
              <a:rPr lang="en-US" altLang="ja-JP" dirty="0" smtClean="0"/>
              <a:t>WEB</a:t>
            </a:r>
            <a:r>
              <a:rPr lang="ja-JP" altLang="en-US" dirty="0" smtClean="0"/>
              <a:t>に表示する</a:t>
            </a:r>
            <a:endParaRPr lang="en-US" altLang="ja-JP" dirty="0" smtClean="0"/>
          </a:p>
          <a:p>
            <a:endParaRPr lang="en-US" altLang="ja-JP" sz="800" dirty="0" smtClean="0"/>
          </a:p>
          <a:p>
            <a:r>
              <a:rPr lang="en-US" altLang="ja-JP" dirty="0" smtClean="0"/>
              <a:t>② </a:t>
            </a:r>
            <a:r>
              <a:rPr lang="ja-JP" altLang="en-US" dirty="0" smtClean="0"/>
              <a:t>マーカー（ポイント）を表示する</a:t>
            </a:r>
            <a:endParaRPr lang="en-US" altLang="ja-JP" dirty="0" smtClean="0"/>
          </a:p>
          <a:p>
            <a:endParaRPr lang="en-US" altLang="ja-JP" sz="800" dirty="0" smtClean="0"/>
          </a:p>
          <a:p>
            <a:r>
              <a:rPr lang="en-US" altLang="ja-JP" dirty="0" smtClean="0"/>
              <a:t>③</a:t>
            </a:r>
            <a:r>
              <a:rPr lang="en-US" altLang="ja-JP" dirty="0"/>
              <a:t> </a:t>
            </a:r>
            <a:r>
              <a:rPr lang="en-US" altLang="ja-JP" dirty="0" smtClean="0"/>
              <a:t>shape file</a:t>
            </a:r>
            <a:r>
              <a:rPr lang="ja-JP" altLang="en-US" dirty="0" smtClean="0"/>
              <a:t>データを表示する</a:t>
            </a:r>
            <a:endParaRPr lang="en-US" altLang="ja-JP" dirty="0" smtClean="0"/>
          </a:p>
          <a:p>
            <a:endParaRPr lang="en-US" altLang="ja-JP" sz="800" dirty="0"/>
          </a:p>
          <a:p>
            <a:r>
              <a:rPr lang="en-US" altLang="ja-JP" dirty="0" smtClean="0"/>
              <a:t>④ </a:t>
            </a:r>
            <a:r>
              <a:rPr lang="ja-JP" altLang="en-US" dirty="0" smtClean="0"/>
              <a:t>プラグイン</a:t>
            </a:r>
            <a:endParaRPr lang="en-US" altLang="ja-JP" dirty="0" smtClean="0"/>
          </a:p>
          <a:p>
            <a:endParaRPr lang="en-US" altLang="ja-JP" sz="800" dirty="0" smtClean="0"/>
          </a:p>
          <a:p>
            <a:r>
              <a:rPr lang="en-US" altLang="ja-JP" dirty="0" smtClean="0"/>
              <a:t>⑤</a:t>
            </a:r>
            <a:r>
              <a:rPr lang="en-US" altLang="ja-JP" dirty="0"/>
              <a:t> </a:t>
            </a:r>
            <a:r>
              <a:rPr lang="ja-JP" altLang="en-US" dirty="0" smtClean="0"/>
              <a:t>簡単なインタラクティブ地図を作る</a:t>
            </a:r>
            <a:endParaRPr lang="en-US" altLang="ja-JP" dirty="0" smtClean="0"/>
          </a:p>
        </p:txBody>
      </p:sp>
      <p:sp>
        <p:nvSpPr>
          <p:cNvPr id="4" name="スライド番号プレースホルダー 3"/>
          <p:cNvSpPr>
            <a:spLocks noGrp="1"/>
          </p:cNvSpPr>
          <p:nvPr>
            <p:ph type="sldNum" sz="quarter" idx="12"/>
          </p:nvPr>
        </p:nvSpPr>
        <p:spPr/>
        <p:txBody>
          <a:bodyPr/>
          <a:lstStyle/>
          <a:p>
            <a:fld id="{C1AFE419-7324-4948-85A6-7421EDCAF954}" type="slidenum">
              <a:rPr kumimoji="1" lang="ja-JP" altLang="en-US" smtClean="0"/>
              <a:t>2</a:t>
            </a:fld>
            <a:endParaRPr kumimoji="1" lang="ja-JP" altLang="en-US"/>
          </a:p>
        </p:txBody>
      </p:sp>
    </p:spTree>
    <p:extLst>
      <p:ext uri="{BB962C8B-B14F-4D97-AF65-F5344CB8AC3E}">
        <p14:creationId xmlns:p14="http://schemas.microsoft.com/office/powerpoint/2010/main" val="2172023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457200" y="298168"/>
            <a:ext cx="8229600" cy="4339650"/>
          </a:xfrm>
          <a:prstGeom prst="rect">
            <a:avLst/>
          </a:prstGeom>
          <a:noFill/>
        </p:spPr>
        <p:txBody>
          <a:bodyPr wrap="square" rtlCol="0">
            <a:spAutoFit/>
          </a:bodyPr>
          <a:lstStyle/>
          <a:p>
            <a:r>
              <a:rPr lang="ja-JP" altLang="en-US" sz="2000" dirty="0" smtClean="0"/>
              <a:t>（６）幾何補正方法の選択（ジオリファレンスの利用）</a:t>
            </a:r>
            <a:endParaRPr lang="en-US" altLang="ja-JP" sz="2000" dirty="0" smtClean="0"/>
          </a:p>
          <a:p>
            <a:endParaRPr lang="en-US" altLang="ja-JP" sz="800" dirty="0"/>
          </a:p>
          <a:p>
            <a:r>
              <a:rPr lang="en-US" altLang="ja-JP" dirty="0" smtClean="0"/>
              <a:t>☆ </a:t>
            </a:r>
            <a:r>
              <a:rPr lang="ja-JP" altLang="en-US" dirty="0" smtClean="0"/>
              <a:t>ジオリファレンサに取り込んだ画像地図を背景地図と重ね合わせるために幾何補正を行います　また　幾何補正の作業を行う際に発生するピクセルの重なりや隙間を補正するためのピクセルのリサンプリングを行います</a:t>
            </a:r>
            <a:endParaRPr lang="en-US" altLang="ja-JP" dirty="0" smtClean="0"/>
          </a:p>
          <a:p>
            <a:endParaRPr lang="en-US" altLang="ja-JP" sz="800" dirty="0" smtClean="0"/>
          </a:p>
          <a:p>
            <a:r>
              <a:rPr lang="en-US" altLang="ja-JP" dirty="0" smtClean="0"/>
              <a:t>☆ </a:t>
            </a:r>
            <a:r>
              <a:rPr lang="ja-JP" altLang="en-US" dirty="0" smtClean="0"/>
              <a:t>幾何補正の方法は７通りあり</a:t>
            </a:r>
            <a:r>
              <a:rPr lang="en-US" altLang="ja-JP" dirty="0" smtClean="0"/>
              <a:t> </a:t>
            </a:r>
            <a:r>
              <a:rPr lang="ja-JP" altLang="en-US" dirty="0" smtClean="0"/>
              <a:t>ピクセルの</a:t>
            </a:r>
            <a:r>
              <a:rPr lang="ja-JP" altLang="en-US" dirty="0"/>
              <a:t>リサンプリング</a:t>
            </a:r>
            <a:r>
              <a:rPr lang="ja-JP" altLang="en-US" dirty="0" smtClean="0"/>
              <a:t>の方法は５通りあります</a:t>
            </a:r>
            <a:endParaRPr lang="en-US" altLang="ja-JP" dirty="0" smtClean="0"/>
          </a:p>
          <a:p>
            <a:r>
              <a:rPr lang="ja-JP" altLang="en-US" dirty="0" smtClean="0"/>
              <a:t>（幾何補正）</a:t>
            </a:r>
            <a:endParaRPr lang="en-US" altLang="ja-JP" dirty="0" smtClean="0"/>
          </a:p>
          <a:p>
            <a:r>
              <a:rPr lang="en-US" altLang="ja-JP" dirty="0" smtClean="0"/>
              <a:t>①</a:t>
            </a:r>
            <a:r>
              <a:rPr lang="ja-JP" altLang="en-US" dirty="0"/>
              <a:t>線形</a:t>
            </a:r>
            <a:r>
              <a:rPr lang="en-US" altLang="ja-JP" dirty="0"/>
              <a:t>②</a:t>
            </a:r>
            <a:r>
              <a:rPr lang="ja-JP" altLang="en-US" dirty="0"/>
              <a:t>ヘルマート</a:t>
            </a:r>
            <a:r>
              <a:rPr lang="en-US" altLang="ja-JP" dirty="0"/>
              <a:t>③</a:t>
            </a:r>
            <a:r>
              <a:rPr lang="ja-JP" altLang="en-US" dirty="0"/>
              <a:t>多項式１</a:t>
            </a:r>
            <a:r>
              <a:rPr lang="en-US" altLang="ja-JP" dirty="0"/>
              <a:t>④</a:t>
            </a:r>
            <a:r>
              <a:rPr lang="ja-JP" altLang="en-US" dirty="0"/>
              <a:t>多項式２</a:t>
            </a:r>
            <a:r>
              <a:rPr lang="en-US" altLang="ja-JP" dirty="0"/>
              <a:t>⑤</a:t>
            </a:r>
            <a:r>
              <a:rPr lang="ja-JP" altLang="en-US" dirty="0"/>
              <a:t>多項式３</a:t>
            </a:r>
            <a:r>
              <a:rPr lang="en-US" altLang="ja-JP" dirty="0"/>
              <a:t>⑥</a:t>
            </a:r>
            <a:r>
              <a:rPr lang="ja-JP" altLang="en-US" dirty="0"/>
              <a:t>シンプレートスプライン</a:t>
            </a:r>
            <a:endParaRPr lang="en-US" altLang="ja-JP" dirty="0"/>
          </a:p>
          <a:p>
            <a:r>
              <a:rPr lang="en-US" altLang="ja-JP" dirty="0"/>
              <a:t>⑦</a:t>
            </a:r>
            <a:r>
              <a:rPr lang="ja-JP" altLang="en-US" dirty="0"/>
              <a:t>投影変換</a:t>
            </a:r>
            <a:endParaRPr lang="en-US" altLang="ja-JP" dirty="0"/>
          </a:p>
          <a:p>
            <a:r>
              <a:rPr lang="ja-JP" altLang="en-US" dirty="0" smtClean="0"/>
              <a:t>（</a:t>
            </a:r>
            <a:r>
              <a:rPr lang="ja-JP" altLang="en-US" dirty="0"/>
              <a:t>リサンプリング</a:t>
            </a:r>
            <a:r>
              <a:rPr lang="ja-JP" altLang="en-US" dirty="0" smtClean="0"/>
              <a:t>）</a:t>
            </a:r>
            <a:endParaRPr lang="en-US" altLang="ja-JP" dirty="0" smtClean="0"/>
          </a:p>
          <a:p>
            <a:r>
              <a:rPr lang="en-US" altLang="ja-JP" dirty="0" smtClean="0"/>
              <a:t>①</a:t>
            </a:r>
            <a:r>
              <a:rPr lang="ja-JP" altLang="en-US" dirty="0" smtClean="0"/>
              <a:t>最近傍</a:t>
            </a:r>
            <a:r>
              <a:rPr lang="en-US" altLang="ja-JP" dirty="0" smtClean="0"/>
              <a:t>②</a:t>
            </a:r>
            <a:r>
              <a:rPr lang="ja-JP" altLang="en-US" dirty="0" smtClean="0"/>
              <a:t>線形</a:t>
            </a:r>
            <a:r>
              <a:rPr lang="en-US" altLang="ja-JP" dirty="0" smtClean="0"/>
              <a:t>③</a:t>
            </a:r>
            <a:r>
              <a:rPr lang="ja-JP" altLang="en-US" dirty="0" smtClean="0"/>
              <a:t>キュービック</a:t>
            </a:r>
            <a:r>
              <a:rPr lang="en-US" altLang="ja-JP" dirty="0" smtClean="0"/>
              <a:t>④</a:t>
            </a:r>
            <a:r>
              <a:rPr lang="ja-JP" altLang="en-US" dirty="0" smtClean="0"/>
              <a:t>キュービックスプライン</a:t>
            </a:r>
            <a:r>
              <a:rPr lang="en-US" altLang="ja-JP" dirty="0" smtClean="0"/>
              <a:t>⑤</a:t>
            </a:r>
            <a:r>
              <a:rPr lang="ja-JP" altLang="en-US" dirty="0" smtClean="0"/>
              <a:t>ランチョッシュ</a:t>
            </a:r>
            <a:endParaRPr lang="en-US" altLang="ja-JP" dirty="0" smtClean="0"/>
          </a:p>
          <a:p>
            <a:endParaRPr lang="en-US" altLang="ja-JP" sz="800" dirty="0"/>
          </a:p>
          <a:p>
            <a:endParaRPr lang="en-US" altLang="ja-JP" sz="800" dirty="0" smtClean="0"/>
          </a:p>
          <a:p>
            <a:r>
              <a:rPr lang="en-US" altLang="ja-JP" dirty="0" smtClean="0"/>
              <a:t>☆ </a:t>
            </a:r>
            <a:r>
              <a:rPr lang="ja-JP" altLang="en-US" dirty="0" smtClean="0"/>
              <a:t>幾何補正の方法は番号が進むほど複雑になります　幾何補正と</a:t>
            </a:r>
            <a:r>
              <a:rPr lang="ja-JP" altLang="en-US" dirty="0"/>
              <a:t>リサンプリング</a:t>
            </a:r>
            <a:r>
              <a:rPr lang="ja-JP" altLang="en-US" dirty="0" smtClean="0"/>
              <a:t>でどの方法を選べばよいのかはケースバイケースなので専門家に相談して下さい</a:t>
            </a:r>
            <a:endParaRPr lang="en-US" altLang="ja-JP" dirty="0" smtClean="0"/>
          </a:p>
          <a:p>
            <a:endParaRPr lang="en-US" altLang="ja-JP" sz="800" dirty="0"/>
          </a:p>
          <a:p>
            <a:r>
              <a:rPr lang="en-US" altLang="ja-JP" dirty="0" smtClean="0"/>
              <a:t>☆ </a:t>
            </a:r>
            <a:r>
              <a:rPr lang="ja-JP" altLang="en-US" dirty="0" smtClean="0"/>
              <a:t>今回は幾何補正は多項式２を</a:t>
            </a:r>
            <a:r>
              <a:rPr lang="en-US" altLang="ja-JP" dirty="0" smtClean="0"/>
              <a:t> </a:t>
            </a:r>
            <a:r>
              <a:rPr lang="ja-JP" altLang="en-US" dirty="0" smtClean="0"/>
              <a:t>サンプリングはキュービックを選択します</a:t>
            </a:r>
            <a:endParaRPr lang="en-US" altLang="ja-JP" dirty="0" smtClean="0"/>
          </a:p>
        </p:txBody>
      </p:sp>
      <p:sp>
        <p:nvSpPr>
          <p:cNvPr id="2" name="スライド番号プレースホルダー 1"/>
          <p:cNvSpPr>
            <a:spLocks noGrp="1"/>
          </p:cNvSpPr>
          <p:nvPr>
            <p:ph type="sldNum" sz="quarter" idx="12"/>
          </p:nvPr>
        </p:nvSpPr>
        <p:spPr/>
        <p:txBody>
          <a:bodyPr/>
          <a:lstStyle/>
          <a:p>
            <a:fld id="{C1AFE419-7324-4948-85A6-7421EDCAF954}" type="slidenum">
              <a:rPr kumimoji="1" lang="ja-JP" altLang="en-US" smtClean="0"/>
              <a:t>20</a:t>
            </a:fld>
            <a:endParaRPr kumimoji="1" lang="ja-JP" altLang="en-US"/>
          </a:p>
        </p:txBody>
      </p:sp>
    </p:spTree>
    <p:extLst>
      <p:ext uri="{BB962C8B-B14F-4D97-AF65-F5344CB8AC3E}">
        <p14:creationId xmlns:p14="http://schemas.microsoft.com/office/powerpoint/2010/main" val="93778006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457200" y="298168"/>
            <a:ext cx="4119761" cy="4462761"/>
          </a:xfrm>
          <a:prstGeom prst="rect">
            <a:avLst/>
          </a:prstGeom>
          <a:noFill/>
        </p:spPr>
        <p:txBody>
          <a:bodyPr wrap="square" rtlCol="0">
            <a:spAutoFit/>
          </a:bodyPr>
          <a:lstStyle/>
          <a:p>
            <a:r>
              <a:rPr lang="ja-JP" altLang="en-US" sz="2000" dirty="0" smtClean="0"/>
              <a:t>（７）幾何補正方法の選択</a:t>
            </a:r>
            <a:endParaRPr lang="en-US" altLang="ja-JP" sz="2000" dirty="0" smtClean="0"/>
          </a:p>
          <a:p>
            <a:r>
              <a:rPr lang="ja-JP" altLang="en-US" sz="2000" dirty="0" smtClean="0"/>
              <a:t>（ジオリファレンスの利用）</a:t>
            </a:r>
            <a:endParaRPr lang="en-US" altLang="ja-JP" sz="2000" dirty="0" smtClean="0"/>
          </a:p>
          <a:p>
            <a:endParaRPr lang="en-US" altLang="ja-JP" sz="800" dirty="0" smtClean="0"/>
          </a:p>
          <a:p>
            <a:r>
              <a:rPr lang="en-US" altLang="ja-JP" dirty="0" smtClean="0"/>
              <a:t>① </a:t>
            </a:r>
            <a:r>
              <a:rPr lang="ja-JP" altLang="en-US" dirty="0" smtClean="0"/>
              <a:t>ジオリファレンサの設定</a:t>
            </a:r>
            <a:r>
              <a:rPr lang="en-US" altLang="ja-JP" dirty="0" smtClean="0"/>
              <a:t> ▶︎ </a:t>
            </a:r>
            <a:r>
              <a:rPr lang="ja-JP" altLang="en-US" dirty="0" smtClean="0"/>
              <a:t>変換の設定を選択</a:t>
            </a:r>
            <a:endParaRPr lang="en-US" altLang="ja-JP" dirty="0" smtClean="0"/>
          </a:p>
          <a:p>
            <a:endParaRPr lang="en-US" altLang="ja-JP" sz="800" dirty="0" smtClean="0"/>
          </a:p>
          <a:p>
            <a:r>
              <a:rPr lang="en-US" altLang="ja-JP" dirty="0" smtClean="0"/>
              <a:t>② </a:t>
            </a:r>
            <a:r>
              <a:rPr lang="ja-JP" altLang="en-US" dirty="0" smtClean="0"/>
              <a:t>変換設定のウィザードが開く</a:t>
            </a:r>
            <a:endParaRPr lang="en-US" altLang="ja-JP" dirty="0" smtClean="0"/>
          </a:p>
          <a:p>
            <a:endParaRPr lang="en-US" altLang="ja-JP" sz="800" dirty="0"/>
          </a:p>
          <a:p>
            <a:r>
              <a:rPr lang="en-US" altLang="ja-JP" dirty="0" smtClean="0"/>
              <a:t>③ </a:t>
            </a:r>
            <a:r>
              <a:rPr lang="ja-JP" altLang="en-US" dirty="0" smtClean="0"/>
              <a:t>変換タイプを多項式２　リサンプリング方法をキュービックと設定</a:t>
            </a:r>
            <a:endParaRPr lang="en-US" altLang="ja-JP" dirty="0" smtClean="0"/>
          </a:p>
          <a:p>
            <a:endParaRPr lang="en-US" altLang="ja-JP" sz="800" dirty="0"/>
          </a:p>
          <a:p>
            <a:r>
              <a:rPr lang="en-US" altLang="ja-JP" dirty="0" smtClean="0"/>
              <a:t>④ </a:t>
            </a:r>
            <a:r>
              <a:rPr lang="ja-JP" altLang="en-US" dirty="0" smtClean="0"/>
              <a:t>変換先</a:t>
            </a:r>
            <a:r>
              <a:rPr lang="en-US" altLang="ja-JP" dirty="0" smtClean="0"/>
              <a:t>CRS</a:t>
            </a:r>
            <a:r>
              <a:rPr lang="ja-JP" altLang="en-US" dirty="0" smtClean="0"/>
              <a:t>を</a:t>
            </a:r>
            <a:r>
              <a:rPr lang="en-US" altLang="ja-JP" dirty="0" smtClean="0"/>
              <a:t>3857</a:t>
            </a:r>
            <a:r>
              <a:rPr lang="ja-JP" altLang="en-US" dirty="0" smtClean="0"/>
              <a:t>と設定</a:t>
            </a:r>
            <a:endParaRPr lang="en-US" altLang="ja-JP" dirty="0" smtClean="0"/>
          </a:p>
          <a:p>
            <a:endParaRPr lang="en-US" altLang="ja-JP" sz="800" dirty="0"/>
          </a:p>
          <a:p>
            <a:r>
              <a:rPr lang="en-US" altLang="ja-JP" dirty="0" smtClean="0"/>
              <a:t>⑤ </a:t>
            </a:r>
            <a:r>
              <a:rPr lang="ja-JP" altLang="en-US" dirty="0" smtClean="0"/>
              <a:t>出力ラスタで「</a:t>
            </a:r>
            <a:r>
              <a:rPr lang="en-US" altLang="ja-JP" dirty="0" smtClean="0"/>
              <a:t>ibaraki_georeference_trial3857</a:t>
            </a:r>
            <a:r>
              <a:rPr lang="ja-JP" altLang="en-US" dirty="0" smtClean="0"/>
              <a:t>」と保存</a:t>
            </a:r>
            <a:endParaRPr lang="en-US" altLang="ja-JP" dirty="0" smtClean="0"/>
          </a:p>
          <a:p>
            <a:endParaRPr lang="en-US" altLang="ja-JP" sz="800" dirty="0"/>
          </a:p>
          <a:p>
            <a:r>
              <a:rPr lang="en-US" altLang="ja-JP" dirty="0" smtClean="0"/>
              <a:t>⑥ </a:t>
            </a:r>
            <a:r>
              <a:rPr lang="ja-JP" altLang="en-US" dirty="0" smtClean="0"/>
              <a:t>完了時に</a:t>
            </a:r>
            <a:r>
              <a:rPr lang="en-US" altLang="ja-JP" dirty="0" smtClean="0"/>
              <a:t>QGIS</a:t>
            </a:r>
            <a:r>
              <a:rPr lang="ja-JP" altLang="en-US" dirty="0" smtClean="0"/>
              <a:t>にロードするにチェック</a:t>
            </a:r>
            <a:endParaRPr lang="en-US" altLang="ja-JP" dirty="0" smtClean="0"/>
          </a:p>
          <a:p>
            <a:endParaRPr lang="en-US" altLang="ja-JP" sz="800" dirty="0" smtClean="0"/>
          </a:p>
          <a:p>
            <a:r>
              <a:rPr lang="en-US" altLang="ja-JP" dirty="0" smtClean="0"/>
              <a:t>⑦ </a:t>
            </a:r>
            <a:r>
              <a:rPr lang="ja-JP" altLang="en-US" dirty="0" smtClean="0"/>
              <a:t>ＯＫ</a:t>
            </a:r>
            <a:endParaRPr lang="en-US" altLang="ja-JP" dirty="0"/>
          </a:p>
          <a:p>
            <a:endParaRPr lang="en-US" altLang="ja-JP" sz="800" dirty="0"/>
          </a:p>
        </p:txBody>
      </p:sp>
      <p:pic>
        <p:nvPicPr>
          <p:cNvPr id="2" name="図 1" descr="スクリーンショット 2016-11-06 12.17.5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5384" y="298168"/>
            <a:ext cx="4074720" cy="5626994"/>
          </a:xfrm>
          <a:prstGeom prst="rect">
            <a:avLst/>
          </a:prstGeom>
        </p:spPr>
      </p:pic>
      <p:sp>
        <p:nvSpPr>
          <p:cNvPr id="4" name="スライド番号プレースホルダー 3"/>
          <p:cNvSpPr>
            <a:spLocks noGrp="1"/>
          </p:cNvSpPr>
          <p:nvPr>
            <p:ph type="sldNum" sz="quarter" idx="12"/>
          </p:nvPr>
        </p:nvSpPr>
        <p:spPr/>
        <p:txBody>
          <a:bodyPr/>
          <a:lstStyle/>
          <a:p>
            <a:fld id="{C1AFE419-7324-4948-85A6-7421EDCAF954}" type="slidenum">
              <a:rPr kumimoji="1" lang="ja-JP" altLang="en-US" smtClean="0"/>
              <a:t>21</a:t>
            </a:fld>
            <a:endParaRPr kumimoji="1" lang="ja-JP" altLang="en-US"/>
          </a:p>
        </p:txBody>
      </p:sp>
    </p:spTree>
    <p:extLst>
      <p:ext uri="{BB962C8B-B14F-4D97-AF65-F5344CB8AC3E}">
        <p14:creationId xmlns:p14="http://schemas.microsoft.com/office/powerpoint/2010/main" val="370061140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457200" y="298168"/>
            <a:ext cx="8229600" cy="2431435"/>
          </a:xfrm>
          <a:prstGeom prst="rect">
            <a:avLst/>
          </a:prstGeom>
          <a:noFill/>
        </p:spPr>
        <p:txBody>
          <a:bodyPr wrap="square" rtlCol="0">
            <a:spAutoFit/>
          </a:bodyPr>
          <a:lstStyle/>
          <a:p>
            <a:r>
              <a:rPr lang="ja-JP" altLang="en-US" sz="2000" dirty="0" smtClean="0"/>
              <a:t>（８）</a:t>
            </a:r>
            <a:r>
              <a:rPr lang="en-US" altLang="ja-JP" sz="2000" dirty="0" smtClean="0"/>
              <a:t>GCP(Ground Control Point)</a:t>
            </a:r>
            <a:r>
              <a:rPr lang="ja-JP" altLang="en-US" sz="2000" dirty="0" smtClean="0"/>
              <a:t>の設定（ジオリファレンスの利用）</a:t>
            </a:r>
            <a:endParaRPr lang="en-US" altLang="ja-JP" sz="2000" dirty="0" smtClean="0"/>
          </a:p>
          <a:p>
            <a:endParaRPr lang="en-US" altLang="ja-JP" sz="800" dirty="0"/>
          </a:p>
          <a:p>
            <a:r>
              <a:rPr lang="en-US" altLang="ja-JP" dirty="0" smtClean="0"/>
              <a:t>☆ </a:t>
            </a:r>
            <a:r>
              <a:rPr lang="ja-JP" altLang="en-US" dirty="0" smtClean="0"/>
              <a:t>ジオリファレンサに取り込んだ画像地図を背景地図と重ね合わせるために基準となるポイントを設定します　基準となるポイントのことを</a:t>
            </a:r>
            <a:r>
              <a:rPr lang="en-US" altLang="ja-JP" dirty="0"/>
              <a:t>GCP(Ground Control Point</a:t>
            </a:r>
            <a:r>
              <a:rPr lang="en-US" altLang="ja-JP" dirty="0" smtClean="0"/>
              <a:t>)</a:t>
            </a:r>
            <a:r>
              <a:rPr lang="ja-JP" altLang="en-US" dirty="0" smtClean="0"/>
              <a:t>と言います</a:t>
            </a:r>
            <a:endParaRPr lang="en-US" altLang="ja-JP" dirty="0" smtClean="0"/>
          </a:p>
          <a:p>
            <a:endParaRPr lang="en-US" altLang="ja-JP" sz="800" dirty="0" smtClean="0"/>
          </a:p>
          <a:p>
            <a:r>
              <a:rPr lang="en-US" altLang="ja-JP" dirty="0" smtClean="0"/>
              <a:t>☆ </a:t>
            </a:r>
            <a:r>
              <a:rPr lang="ja-JP" altLang="en-US" dirty="0" smtClean="0"/>
              <a:t>ランドマーク</a:t>
            </a:r>
            <a:r>
              <a:rPr lang="ja-JP" altLang="en-US" dirty="0"/>
              <a:t>になる地点を画像と背景地図の双方から</a:t>
            </a:r>
            <a:r>
              <a:rPr lang="ja-JP" altLang="en-US" dirty="0" smtClean="0"/>
              <a:t>選び出し</a:t>
            </a:r>
            <a:r>
              <a:rPr lang="en-US" altLang="ja-JP" dirty="0"/>
              <a:t> </a:t>
            </a:r>
            <a:r>
              <a:rPr lang="en-US" altLang="ja-JP" dirty="0" smtClean="0"/>
              <a:t>GCP</a:t>
            </a:r>
            <a:r>
              <a:rPr lang="ja-JP" altLang="en-US" dirty="0" smtClean="0"/>
              <a:t>を設定していきます</a:t>
            </a:r>
            <a:endParaRPr lang="en-US" altLang="ja-JP" dirty="0" smtClean="0"/>
          </a:p>
          <a:p>
            <a:endParaRPr lang="en-US" altLang="ja-JP" sz="800" dirty="0" smtClean="0"/>
          </a:p>
          <a:p>
            <a:r>
              <a:rPr lang="en-US" altLang="ja-JP" dirty="0" smtClean="0"/>
              <a:t>☆ </a:t>
            </a:r>
            <a:r>
              <a:rPr lang="ja-JP" altLang="en-US" dirty="0" smtClean="0"/>
              <a:t>今回は</a:t>
            </a:r>
            <a:r>
              <a:rPr lang="en-US" altLang="ja-JP" dirty="0" smtClean="0"/>
              <a:t>GCP</a:t>
            </a:r>
            <a:r>
              <a:rPr lang="ja-JP" altLang="en-US" dirty="0" smtClean="0"/>
              <a:t>を６つ設定します</a:t>
            </a:r>
            <a:endParaRPr lang="en-US" altLang="ja-JP" dirty="0" smtClean="0"/>
          </a:p>
        </p:txBody>
      </p:sp>
      <p:sp>
        <p:nvSpPr>
          <p:cNvPr id="2" name="スライド番号プレースホルダー 1"/>
          <p:cNvSpPr>
            <a:spLocks noGrp="1"/>
          </p:cNvSpPr>
          <p:nvPr>
            <p:ph type="sldNum" sz="quarter" idx="12"/>
          </p:nvPr>
        </p:nvSpPr>
        <p:spPr/>
        <p:txBody>
          <a:bodyPr/>
          <a:lstStyle/>
          <a:p>
            <a:fld id="{C1AFE419-7324-4948-85A6-7421EDCAF954}" type="slidenum">
              <a:rPr kumimoji="1" lang="ja-JP" altLang="en-US" smtClean="0"/>
              <a:t>22</a:t>
            </a:fld>
            <a:endParaRPr kumimoji="1" lang="ja-JP" altLang="en-US"/>
          </a:p>
        </p:txBody>
      </p:sp>
    </p:spTree>
    <p:extLst>
      <p:ext uri="{BB962C8B-B14F-4D97-AF65-F5344CB8AC3E}">
        <p14:creationId xmlns:p14="http://schemas.microsoft.com/office/powerpoint/2010/main" val="2141596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457200" y="298168"/>
            <a:ext cx="8229600" cy="1600438"/>
          </a:xfrm>
          <a:prstGeom prst="rect">
            <a:avLst/>
          </a:prstGeom>
          <a:noFill/>
        </p:spPr>
        <p:txBody>
          <a:bodyPr wrap="square" rtlCol="0">
            <a:spAutoFit/>
          </a:bodyPr>
          <a:lstStyle/>
          <a:p>
            <a:r>
              <a:rPr lang="ja-JP" altLang="en-US" sz="2000" dirty="0" smtClean="0"/>
              <a:t>（９）</a:t>
            </a:r>
            <a:r>
              <a:rPr lang="en-US" altLang="ja-JP" sz="2000" dirty="0" smtClean="0"/>
              <a:t>GCP(Ground Control Point)</a:t>
            </a:r>
            <a:r>
              <a:rPr lang="ja-JP" altLang="en-US" sz="2000" dirty="0" smtClean="0"/>
              <a:t>の設定（ジオリファレンスの利用）</a:t>
            </a:r>
            <a:endParaRPr lang="en-US" altLang="ja-JP" sz="2000" dirty="0" smtClean="0"/>
          </a:p>
          <a:p>
            <a:endParaRPr lang="en-US" altLang="ja-JP" sz="800" dirty="0"/>
          </a:p>
          <a:p>
            <a:r>
              <a:rPr lang="en-US" altLang="ja-JP" dirty="0" smtClean="0"/>
              <a:t>① QGIS</a:t>
            </a:r>
            <a:r>
              <a:rPr lang="ja-JP" altLang="en-US" dirty="0"/>
              <a:t>で</a:t>
            </a:r>
            <a:r>
              <a:rPr lang="en-US" altLang="ja-JP" dirty="0"/>
              <a:t>bing maps road</a:t>
            </a:r>
            <a:r>
              <a:rPr lang="ja-JP" altLang="en-US" dirty="0"/>
              <a:t>地図を</a:t>
            </a:r>
            <a:r>
              <a:rPr lang="ja-JP" altLang="en-US" dirty="0" smtClean="0"/>
              <a:t>表示</a:t>
            </a:r>
            <a:r>
              <a:rPr lang="en-US" altLang="ja-JP" dirty="0" smtClean="0"/>
              <a:t> GCP</a:t>
            </a:r>
            <a:r>
              <a:rPr lang="ja-JP" altLang="en-US" dirty="0" smtClean="0"/>
              <a:t>を</a:t>
            </a:r>
            <a:r>
              <a:rPr lang="ja-JP" altLang="en-US" dirty="0"/>
              <a:t>入力したい場所に</a:t>
            </a:r>
            <a:r>
              <a:rPr lang="en-US" altLang="ja-JP" dirty="0"/>
              <a:t> </a:t>
            </a:r>
            <a:r>
              <a:rPr lang="ja-JP" altLang="en-US" dirty="0"/>
              <a:t>背景地図を拡大</a:t>
            </a:r>
            <a:r>
              <a:rPr lang="ja-JP" altLang="en-US" dirty="0" smtClean="0"/>
              <a:t>する</a:t>
            </a:r>
            <a:endParaRPr lang="en-US" altLang="ja-JP" dirty="0"/>
          </a:p>
          <a:p>
            <a:endParaRPr lang="en-US" altLang="ja-JP" sz="800" dirty="0"/>
          </a:p>
          <a:p>
            <a:r>
              <a:rPr lang="en-US" altLang="ja-JP" dirty="0" smtClean="0"/>
              <a:t>② </a:t>
            </a:r>
            <a:r>
              <a:rPr lang="ja-JP" altLang="en-US" dirty="0" smtClean="0"/>
              <a:t>ジオリファレンサ上に取り込んだ</a:t>
            </a:r>
            <a:r>
              <a:rPr lang="ja-JP" altLang="en-US" dirty="0"/>
              <a:t>画像地図と</a:t>
            </a:r>
            <a:r>
              <a:rPr lang="en-US" altLang="ja-JP" dirty="0"/>
              <a:t>QGIS</a:t>
            </a:r>
            <a:r>
              <a:rPr lang="ja-JP" altLang="en-US" dirty="0"/>
              <a:t>の地図を十分に拡大させて</a:t>
            </a:r>
            <a:r>
              <a:rPr lang="en-US" altLang="ja-JP" dirty="0"/>
              <a:t> </a:t>
            </a:r>
            <a:r>
              <a:rPr lang="ja-JP" altLang="en-US" dirty="0" smtClean="0"/>
              <a:t>２つの</a:t>
            </a:r>
            <a:r>
              <a:rPr lang="ja-JP" altLang="en-US" dirty="0"/>
              <a:t>地図で共通</a:t>
            </a:r>
            <a:r>
              <a:rPr lang="ja-JP" altLang="en-US" dirty="0" smtClean="0"/>
              <a:t>するランドマーク（地物）</a:t>
            </a:r>
            <a:r>
              <a:rPr lang="ja-JP" altLang="en-US" dirty="0"/>
              <a:t>を決定</a:t>
            </a:r>
            <a:endParaRPr lang="en-US" altLang="ja-JP" dirty="0"/>
          </a:p>
          <a:p>
            <a:endParaRPr lang="en-US" altLang="ja-JP" sz="800" dirty="0"/>
          </a:p>
        </p:txBody>
      </p:sp>
      <p:pic>
        <p:nvPicPr>
          <p:cNvPr id="2" name="図 1" descr="スクリーンショット 2016-11-06 12.46.4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880" y="1854741"/>
            <a:ext cx="7988620" cy="4917553"/>
          </a:xfrm>
          <a:prstGeom prst="rect">
            <a:avLst/>
          </a:prstGeom>
        </p:spPr>
      </p:pic>
      <p:sp>
        <p:nvSpPr>
          <p:cNvPr id="5" name="星 6 4"/>
          <p:cNvSpPr/>
          <p:nvPr/>
        </p:nvSpPr>
        <p:spPr>
          <a:xfrm>
            <a:off x="2010863" y="2878693"/>
            <a:ext cx="184150" cy="158726"/>
          </a:xfrm>
          <a:prstGeom prst="star6">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
        <p:nvSpPr>
          <p:cNvPr id="7" name="星 6 6"/>
          <p:cNvSpPr/>
          <p:nvPr/>
        </p:nvSpPr>
        <p:spPr>
          <a:xfrm>
            <a:off x="6385880" y="3867150"/>
            <a:ext cx="184150" cy="158726"/>
          </a:xfrm>
          <a:prstGeom prst="star6">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
        <p:nvSpPr>
          <p:cNvPr id="8" name="正方形/長方形 7"/>
          <p:cNvSpPr/>
          <p:nvPr/>
        </p:nvSpPr>
        <p:spPr>
          <a:xfrm>
            <a:off x="1629833" y="4762500"/>
            <a:ext cx="3354917" cy="10371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dirty="0" smtClean="0"/>
              <a:t>２つの地図に共通するポイント</a:t>
            </a:r>
            <a:endParaRPr kumimoji="1" lang="en-US" altLang="ja-JP" dirty="0" smtClean="0"/>
          </a:p>
          <a:p>
            <a:pPr algn="ctr"/>
            <a:r>
              <a:rPr lang="ja-JP" altLang="en-US" dirty="0" smtClean="0"/>
              <a:t>（三妻駅前の道路角）</a:t>
            </a:r>
            <a:endParaRPr kumimoji="1" lang="ja-JP" altLang="en-US" dirty="0"/>
          </a:p>
        </p:txBody>
      </p:sp>
      <p:cxnSp>
        <p:nvCxnSpPr>
          <p:cNvPr id="13" name="直線矢印コネクタ 12"/>
          <p:cNvCxnSpPr>
            <a:stCxn id="8" idx="0"/>
            <a:endCxn id="5" idx="2"/>
          </p:cNvCxnSpPr>
          <p:nvPr/>
        </p:nvCxnSpPr>
        <p:spPr>
          <a:xfrm flipH="1" flipV="1">
            <a:off x="2102938" y="3037419"/>
            <a:ext cx="1204354" cy="172508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直線矢印コネクタ 14"/>
          <p:cNvCxnSpPr>
            <a:stCxn id="8" idx="0"/>
            <a:endCxn id="7" idx="3"/>
          </p:cNvCxnSpPr>
          <p:nvPr/>
        </p:nvCxnSpPr>
        <p:spPr>
          <a:xfrm flipV="1">
            <a:off x="3307292" y="3986195"/>
            <a:ext cx="3078588" cy="77630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正方形/長方形 17"/>
          <p:cNvSpPr/>
          <p:nvPr/>
        </p:nvSpPr>
        <p:spPr>
          <a:xfrm>
            <a:off x="3524250" y="2423583"/>
            <a:ext cx="2307168" cy="45511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t>ジオリファレンサ画面</a:t>
            </a:r>
            <a:endParaRPr kumimoji="1" lang="ja-JP" altLang="en-US" dirty="0"/>
          </a:p>
        </p:txBody>
      </p:sp>
      <p:sp>
        <p:nvSpPr>
          <p:cNvPr id="19" name="正方形/長方形 18"/>
          <p:cNvSpPr/>
          <p:nvPr/>
        </p:nvSpPr>
        <p:spPr>
          <a:xfrm>
            <a:off x="7169040" y="2777060"/>
            <a:ext cx="1265845" cy="45511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dirty="0" smtClean="0"/>
              <a:t>QGIS</a:t>
            </a:r>
            <a:r>
              <a:rPr kumimoji="1" lang="ja-JP" altLang="en-US" dirty="0" smtClean="0"/>
              <a:t>画面</a:t>
            </a:r>
            <a:endParaRPr kumimoji="1" lang="ja-JP" altLang="en-US" dirty="0"/>
          </a:p>
        </p:txBody>
      </p:sp>
      <p:sp>
        <p:nvSpPr>
          <p:cNvPr id="4" name="スライド番号プレースホルダー 3"/>
          <p:cNvSpPr>
            <a:spLocks noGrp="1"/>
          </p:cNvSpPr>
          <p:nvPr>
            <p:ph type="sldNum" sz="quarter" idx="12"/>
          </p:nvPr>
        </p:nvSpPr>
        <p:spPr/>
        <p:txBody>
          <a:bodyPr/>
          <a:lstStyle/>
          <a:p>
            <a:fld id="{C1AFE419-7324-4948-85A6-7421EDCAF954}" type="slidenum">
              <a:rPr kumimoji="1" lang="ja-JP" altLang="en-US" smtClean="0"/>
              <a:t>23</a:t>
            </a:fld>
            <a:endParaRPr kumimoji="1" lang="ja-JP" altLang="en-US"/>
          </a:p>
        </p:txBody>
      </p:sp>
    </p:spTree>
    <p:extLst>
      <p:ext uri="{BB962C8B-B14F-4D97-AF65-F5344CB8AC3E}">
        <p14:creationId xmlns:p14="http://schemas.microsoft.com/office/powerpoint/2010/main" val="94277185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457200" y="298168"/>
            <a:ext cx="4337050" cy="1908215"/>
          </a:xfrm>
          <a:prstGeom prst="rect">
            <a:avLst/>
          </a:prstGeom>
          <a:noFill/>
        </p:spPr>
        <p:txBody>
          <a:bodyPr wrap="square" rtlCol="0">
            <a:spAutoFit/>
          </a:bodyPr>
          <a:lstStyle/>
          <a:p>
            <a:r>
              <a:rPr lang="ja-JP" altLang="en-US" sz="2000" dirty="0" smtClean="0"/>
              <a:t>（１０）</a:t>
            </a:r>
            <a:r>
              <a:rPr lang="en-US" altLang="ja-JP" sz="2000" dirty="0" smtClean="0"/>
              <a:t>GCP(Ground Control Point)</a:t>
            </a:r>
            <a:r>
              <a:rPr lang="ja-JP" altLang="en-US" sz="2000" dirty="0" smtClean="0"/>
              <a:t>の設定（ジオリファレンスの利用）</a:t>
            </a:r>
            <a:endParaRPr lang="en-US" altLang="ja-JP" sz="2000" dirty="0" smtClean="0"/>
          </a:p>
          <a:p>
            <a:endParaRPr lang="en-US" altLang="ja-JP" sz="800" dirty="0"/>
          </a:p>
          <a:p>
            <a:r>
              <a:rPr lang="en-US" altLang="ja-JP" dirty="0" smtClean="0"/>
              <a:t>③ </a:t>
            </a:r>
            <a:r>
              <a:rPr lang="ja-JP" altLang="en-US" dirty="0" smtClean="0"/>
              <a:t>ジオリファレンサの編集</a:t>
            </a:r>
            <a:r>
              <a:rPr lang="en-US" altLang="ja-JP" dirty="0" smtClean="0"/>
              <a:t> ▶︎ </a:t>
            </a:r>
            <a:r>
              <a:rPr lang="ja-JP" altLang="en-US" dirty="0" smtClean="0"/>
              <a:t>ポイントの追加</a:t>
            </a:r>
            <a:endParaRPr lang="en-US" altLang="ja-JP" dirty="0"/>
          </a:p>
          <a:p>
            <a:endParaRPr lang="en-US" altLang="ja-JP" sz="800" dirty="0"/>
          </a:p>
          <a:p>
            <a:r>
              <a:rPr lang="en-US" altLang="ja-JP" dirty="0" smtClean="0"/>
              <a:t>④ </a:t>
            </a:r>
            <a:r>
              <a:rPr lang="ja-JP" altLang="en-US" dirty="0" smtClean="0"/>
              <a:t>地図座標を入力のウィザードが開く</a:t>
            </a:r>
            <a:endParaRPr lang="en-US" altLang="ja-JP" sz="800" dirty="0"/>
          </a:p>
          <a:p>
            <a:endParaRPr lang="en-US" altLang="ja-JP" sz="800" dirty="0" smtClean="0"/>
          </a:p>
        </p:txBody>
      </p:sp>
      <p:pic>
        <p:nvPicPr>
          <p:cNvPr id="4" name="図 3" descr="スクリーンショット 2016-11-06 13.07.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8679" y="298168"/>
            <a:ext cx="3997474" cy="1900951"/>
          </a:xfrm>
          <a:prstGeom prst="rect">
            <a:avLst/>
          </a:prstGeom>
        </p:spPr>
      </p:pic>
      <p:sp>
        <p:nvSpPr>
          <p:cNvPr id="12" name="テキスト ボックス 11"/>
          <p:cNvSpPr txBox="1"/>
          <p:nvPr/>
        </p:nvSpPr>
        <p:spPr>
          <a:xfrm>
            <a:off x="461438" y="2281427"/>
            <a:ext cx="8229600" cy="1569660"/>
          </a:xfrm>
          <a:prstGeom prst="rect">
            <a:avLst/>
          </a:prstGeom>
          <a:noFill/>
        </p:spPr>
        <p:txBody>
          <a:bodyPr wrap="square" rtlCol="0">
            <a:spAutoFit/>
          </a:bodyPr>
          <a:lstStyle/>
          <a:p>
            <a:r>
              <a:rPr lang="en-US" altLang="ja-JP" dirty="0" smtClean="0"/>
              <a:t>⑤ </a:t>
            </a:r>
            <a:r>
              <a:rPr lang="ja-JP" altLang="en-US" dirty="0" smtClean="0"/>
              <a:t>ジオリファレンサ上</a:t>
            </a:r>
            <a:r>
              <a:rPr lang="ja-JP" altLang="en-US" dirty="0"/>
              <a:t>に取り込んだ画像</a:t>
            </a:r>
            <a:r>
              <a:rPr lang="ja-JP" altLang="en-US" dirty="0" smtClean="0"/>
              <a:t>地図のランドマーク上で左クリック</a:t>
            </a:r>
            <a:endParaRPr lang="en-US" altLang="ja-JP" dirty="0" smtClean="0"/>
          </a:p>
          <a:p>
            <a:endParaRPr lang="en-US" altLang="ja-JP" sz="800" dirty="0"/>
          </a:p>
          <a:p>
            <a:r>
              <a:rPr lang="en-US" altLang="ja-JP" dirty="0" smtClean="0"/>
              <a:t>⑥ </a:t>
            </a:r>
            <a:r>
              <a:rPr lang="ja-JP" altLang="en-US" dirty="0" smtClean="0"/>
              <a:t>「マップキャンパスより」ボタンをクリック</a:t>
            </a:r>
            <a:r>
              <a:rPr lang="en-US" altLang="ja-JP" dirty="0" smtClean="0"/>
              <a:t> ▶︎ </a:t>
            </a:r>
            <a:r>
              <a:rPr lang="ja-JP" altLang="en-US" dirty="0" smtClean="0"/>
              <a:t>地図座標を入力のウィザードが消える</a:t>
            </a:r>
            <a:endParaRPr lang="en-US" altLang="ja-JP" dirty="0" smtClean="0"/>
          </a:p>
          <a:p>
            <a:endParaRPr lang="en-US" altLang="ja-JP" sz="800" dirty="0"/>
          </a:p>
          <a:p>
            <a:r>
              <a:rPr lang="en-US" altLang="ja-JP" dirty="0" smtClean="0"/>
              <a:t>⑦ QGIS</a:t>
            </a:r>
            <a:r>
              <a:rPr lang="ja-JP" altLang="en-US" dirty="0" smtClean="0"/>
              <a:t>画面上の地図のランドマークを左クリック</a:t>
            </a:r>
            <a:endParaRPr lang="en-US" altLang="ja-JP" dirty="0" smtClean="0"/>
          </a:p>
          <a:p>
            <a:endParaRPr lang="en-US" altLang="ja-JP" sz="800" dirty="0"/>
          </a:p>
          <a:p>
            <a:r>
              <a:rPr lang="en-US" altLang="ja-JP" dirty="0" smtClean="0"/>
              <a:t>⑧ X,Y</a:t>
            </a:r>
            <a:r>
              <a:rPr lang="ja-JP" altLang="en-US" dirty="0" smtClean="0"/>
              <a:t>座標が入力された地図座標を入力のウィザードが開く</a:t>
            </a:r>
            <a:r>
              <a:rPr lang="en-US" altLang="ja-JP" dirty="0" smtClean="0"/>
              <a:t> ▶︎ </a:t>
            </a:r>
            <a:r>
              <a:rPr lang="ja-JP" altLang="en-US" dirty="0" smtClean="0"/>
              <a:t>ＯＫ</a:t>
            </a:r>
            <a:endParaRPr lang="en-US" altLang="ja-JP" dirty="0" smtClean="0"/>
          </a:p>
        </p:txBody>
      </p:sp>
      <p:pic>
        <p:nvPicPr>
          <p:cNvPr id="6" name="図 5" descr="スクリーンショット 2016-11-06 13.07.4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320" y="4427223"/>
            <a:ext cx="3995996" cy="1861684"/>
          </a:xfrm>
          <a:prstGeom prst="rect">
            <a:avLst/>
          </a:prstGeom>
        </p:spPr>
      </p:pic>
      <p:cxnSp>
        <p:nvCxnSpPr>
          <p:cNvPr id="10" name="曲線コネクタ 9"/>
          <p:cNvCxnSpPr>
            <a:endCxn id="6" idx="3"/>
          </p:cNvCxnSpPr>
          <p:nvPr/>
        </p:nvCxnSpPr>
        <p:spPr>
          <a:xfrm rot="10800000" flipV="1">
            <a:off x="4481317" y="2259297"/>
            <a:ext cx="4364837" cy="3098767"/>
          </a:xfrm>
          <a:prstGeom prst="curvedConnector3">
            <a:avLst>
              <a:gd name="adj1" fmla="val 52"/>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30" name="円/楕円 29"/>
          <p:cNvSpPr/>
          <p:nvPr/>
        </p:nvSpPr>
        <p:spPr>
          <a:xfrm>
            <a:off x="211667" y="5058833"/>
            <a:ext cx="4582583" cy="560917"/>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スライド番号プレースホルダー 1"/>
          <p:cNvSpPr>
            <a:spLocks noGrp="1"/>
          </p:cNvSpPr>
          <p:nvPr>
            <p:ph type="sldNum" sz="quarter" idx="12"/>
          </p:nvPr>
        </p:nvSpPr>
        <p:spPr/>
        <p:txBody>
          <a:bodyPr/>
          <a:lstStyle/>
          <a:p>
            <a:fld id="{C1AFE419-7324-4948-85A6-7421EDCAF954}" type="slidenum">
              <a:rPr kumimoji="1" lang="ja-JP" altLang="en-US" smtClean="0"/>
              <a:t>24</a:t>
            </a:fld>
            <a:endParaRPr kumimoji="1" lang="ja-JP" altLang="en-US"/>
          </a:p>
        </p:txBody>
      </p:sp>
    </p:spTree>
    <p:extLst>
      <p:ext uri="{BB962C8B-B14F-4D97-AF65-F5344CB8AC3E}">
        <p14:creationId xmlns:p14="http://schemas.microsoft.com/office/powerpoint/2010/main" val="254904121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457200" y="298168"/>
            <a:ext cx="8229600" cy="1200328"/>
          </a:xfrm>
          <a:prstGeom prst="rect">
            <a:avLst/>
          </a:prstGeom>
          <a:noFill/>
        </p:spPr>
        <p:txBody>
          <a:bodyPr wrap="square" rtlCol="0">
            <a:spAutoFit/>
          </a:bodyPr>
          <a:lstStyle/>
          <a:p>
            <a:r>
              <a:rPr lang="ja-JP" altLang="en-US" sz="2000" dirty="0" smtClean="0"/>
              <a:t>（１１）</a:t>
            </a:r>
            <a:r>
              <a:rPr lang="en-US" altLang="ja-JP" sz="2000" dirty="0" smtClean="0"/>
              <a:t>GCP(Ground Control Point)</a:t>
            </a:r>
            <a:r>
              <a:rPr lang="ja-JP" altLang="en-US" sz="2000" dirty="0" smtClean="0"/>
              <a:t>の設定（ジオリファレンスの利用）</a:t>
            </a:r>
            <a:endParaRPr lang="en-US" altLang="ja-JP" sz="2000" dirty="0" smtClean="0"/>
          </a:p>
          <a:p>
            <a:endParaRPr lang="en-US" altLang="ja-JP" sz="800" dirty="0"/>
          </a:p>
          <a:p>
            <a:r>
              <a:rPr lang="en-US" altLang="ja-JP" dirty="0"/>
              <a:t>⑨ ①〜⑧</a:t>
            </a:r>
            <a:r>
              <a:rPr lang="ja-JP" altLang="en-US" dirty="0"/>
              <a:t>の作業を繰り返し</a:t>
            </a:r>
            <a:r>
              <a:rPr lang="en-US" altLang="ja-JP" dirty="0"/>
              <a:t> </a:t>
            </a:r>
            <a:r>
              <a:rPr lang="ja-JP" altLang="en-US" dirty="0"/>
              <a:t>６つの</a:t>
            </a:r>
            <a:r>
              <a:rPr lang="en-US" altLang="ja-JP" dirty="0"/>
              <a:t>GCP</a:t>
            </a:r>
            <a:r>
              <a:rPr lang="ja-JP" altLang="en-US" dirty="0"/>
              <a:t>を設定</a:t>
            </a:r>
            <a:endParaRPr lang="en-US" altLang="ja-JP" dirty="0"/>
          </a:p>
          <a:p>
            <a:endParaRPr lang="en-US" altLang="ja-JP" sz="800" dirty="0"/>
          </a:p>
          <a:p>
            <a:r>
              <a:rPr lang="en-US" altLang="ja-JP" dirty="0" smtClean="0"/>
              <a:t>⑩ </a:t>
            </a:r>
            <a:r>
              <a:rPr lang="ja-JP" altLang="en-US" dirty="0" smtClean="0"/>
              <a:t>ジオリファレンサのファイル</a:t>
            </a:r>
            <a:r>
              <a:rPr lang="en-US" altLang="ja-JP" dirty="0" smtClean="0"/>
              <a:t> ▶︎ </a:t>
            </a:r>
            <a:r>
              <a:rPr lang="ja-JP" altLang="en-US" dirty="0" smtClean="0"/>
              <a:t>ジオリファレンスの開始</a:t>
            </a:r>
            <a:endParaRPr lang="en-US" altLang="ja-JP" sz="800" dirty="0"/>
          </a:p>
        </p:txBody>
      </p:sp>
      <p:pic>
        <p:nvPicPr>
          <p:cNvPr id="4" name="図 3" descr="スクリーンショット 2016-11-06 13.45.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9835" y="1524003"/>
            <a:ext cx="6020531" cy="5249333"/>
          </a:xfrm>
          <a:prstGeom prst="rect">
            <a:avLst/>
          </a:prstGeom>
        </p:spPr>
      </p:pic>
      <p:sp>
        <p:nvSpPr>
          <p:cNvPr id="2" name="スライド番号プレースホルダー 1"/>
          <p:cNvSpPr>
            <a:spLocks noGrp="1"/>
          </p:cNvSpPr>
          <p:nvPr>
            <p:ph type="sldNum" sz="quarter" idx="12"/>
          </p:nvPr>
        </p:nvSpPr>
        <p:spPr/>
        <p:txBody>
          <a:bodyPr/>
          <a:lstStyle/>
          <a:p>
            <a:fld id="{C1AFE419-7324-4948-85A6-7421EDCAF954}" type="slidenum">
              <a:rPr kumimoji="1" lang="ja-JP" altLang="en-US" smtClean="0"/>
              <a:t>25</a:t>
            </a:fld>
            <a:endParaRPr kumimoji="1" lang="ja-JP" altLang="en-US"/>
          </a:p>
        </p:txBody>
      </p:sp>
    </p:spTree>
    <p:extLst>
      <p:ext uri="{BB962C8B-B14F-4D97-AF65-F5344CB8AC3E}">
        <p14:creationId xmlns:p14="http://schemas.microsoft.com/office/powerpoint/2010/main" val="287764476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457200" y="298168"/>
            <a:ext cx="8229600" cy="1323439"/>
          </a:xfrm>
          <a:prstGeom prst="rect">
            <a:avLst/>
          </a:prstGeom>
          <a:noFill/>
        </p:spPr>
        <p:txBody>
          <a:bodyPr wrap="square" rtlCol="0">
            <a:spAutoFit/>
          </a:bodyPr>
          <a:lstStyle/>
          <a:p>
            <a:r>
              <a:rPr lang="ja-JP" altLang="en-US" sz="2000" dirty="0" smtClean="0"/>
              <a:t>（１２）</a:t>
            </a:r>
            <a:r>
              <a:rPr lang="en-US" altLang="ja-JP" sz="2000" dirty="0" smtClean="0"/>
              <a:t>GCP(Ground Control Point)</a:t>
            </a:r>
            <a:r>
              <a:rPr lang="ja-JP" altLang="en-US" sz="2000" dirty="0" smtClean="0"/>
              <a:t>の設定（ジオリファレンスの利用）</a:t>
            </a:r>
            <a:endParaRPr lang="en-US" altLang="ja-JP" sz="2000" dirty="0" smtClean="0"/>
          </a:p>
          <a:p>
            <a:endParaRPr lang="en-US" altLang="ja-JP" sz="800" dirty="0"/>
          </a:p>
          <a:p>
            <a:r>
              <a:rPr lang="en-US" altLang="ja-JP" dirty="0" smtClean="0"/>
              <a:t>⑪ QGIS</a:t>
            </a:r>
            <a:r>
              <a:rPr lang="ja-JP" altLang="en-US" dirty="0" smtClean="0"/>
              <a:t>画面上にジオリファレンスされた地図が重ね合わせられている</a:t>
            </a:r>
            <a:endParaRPr lang="en-US" altLang="ja-JP" dirty="0"/>
          </a:p>
          <a:p>
            <a:endParaRPr lang="en-US" altLang="ja-JP" sz="800" dirty="0"/>
          </a:p>
          <a:p>
            <a:r>
              <a:rPr lang="en-US" altLang="ja-JP" dirty="0" smtClean="0"/>
              <a:t>⑫ </a:t>
            </a:r>
            <a:r>
              <a:rPr lang="ja-JP" altLang="en-US" dirty="0" smtClean="0"/>
              <a:t>レイヤ</a:t>
            </a:r>
            <a:r>
              <a:rPr lang="en-US" altLang="ja-JP" dirty="0" smtClean="0"/>
              <a:t> </a:t>
            </a:r>
            <a:r>
              <a:rPr lang="en-US" altLang="ja-JP" dirty="0"/>
              <a:t>▶︎ </a:t>
            </a:r>
            <a:r>
              <a:rPr lang="ja-JP" altLang="en-US" dirty="0"/>
              <a:t>プロパティ</a:t>
            </a:r>
            <a:r>
              <a:rPr lang="en-US" altLang="ja-JP" dirty="0"/>
              <a:t> ▶︎ </a:t>
            </a:r>
            <a:r>
              <a:rPr lang="ja-JP" altLang="en-US" dirty="0"/>
              <a:t>透過率</a:t>
            </a:r>
            <a:r>
              <a:rPr lang="en-US" altLang="ja-JP" dirty="0"/>
              <a:t> </a:t>
            </a:r>
            <a:r>
              <a:rPr lang="ja-JP" altLang="en-US" dirty="0"/>
              <a:t>で塗りつぶしの透明度を調整</a:t>
            </a:r>
            <a:endParaRPr lang="en-US" altLang="ja-JP" dirty="0"/>
          </a:p>
          <a:p>
            <a:endParaRPr lang="en-US" altLang="ja-JP" sz="800" dirty="0"/>
          </a:p>
        </p:txBody>
      </p:sp>
      <p:pic>
        <p:nvPicPr>
          <p:cNvPr id="2" name="図 1" descr="スクリーンショット 2016-11-06 13.52.5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190" y="1574219"/>
            <a:ext cx="8829810" cy="4941866"/>
          </a:xfrm>
          <a:prstGeom prst="rect">
            <a:avLst/>
          </a:prstGeom>
        </p:spPr>
      </p:pic>
      <p:sp>
        <p:nvSpPr>
          <p:cNvPr id="4" name="スライド番号プレースホルダー 3"/>
          <p:cNvSpPr>
            <a:spLocks noGrp="1"/>
          </p:cNvSpPr>
          <p:nvPr>
            <p:ph type="sldNum" sz="quarter" idx="12"/>
          </p:nvPr>
        </p:nvSpPr>
        <p:spPr/>
        <p:txBody>
          <a:bodyPr/>
          <a:lstStyle/>
          <a:p>
            <a:fld id="{C1AFE419-7324-4948-85A6-7421EDCAF954}" type="slidenum">
              <a:rPr kumimoji="1" lang="ja-JP" altLang="en-US" smtClean="0"/>
              <a:t>26</a:t>
            </a:fld>
            <a:endParaRPr kumimoji="1" lang="ja-JP" altLang="en-US"/>
          </a:p>
        </p:txBody>
      </p:sp>
      <p:sp>
        <p:nvSpPr>
          <p:cNvPr id="5" name="正方形/長方形 4"/>
          <p:cNvSpPr/>
          <p:nvPr/>
        </p:nvSpPr>
        <p:spPr>
          <a:xfrm>
            <a:off x="2794000" y="5939691"/>
            <a:ext cx="3565769" cy="781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t>完成形は</a:t>
            </a:r>
            <a:r>
              <a:rPr lang="en-US" altLang="ja-JP" dirty="0"/>
              <a:t>ibaraki_georeference3857.tif</a:t>
            </a:r>
            <a:endParaRPr kumimoji="1" lang="ja-JP" altLang="en-US" dirty="0"/>
          </a:p>
        </p:txBody>
      </p:sp>
    </p:spTree>
    <p:extLst>
      <p:ext uri="{BB962C8B-B14F-4D97-AF65-F5344CB8AC3E}">
        <p14:creationId xmlns:p14="http://schemas.microsoft.com/office/powerpoint/2010/main" val="282159773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457200" y="298168"/>
            <a:ext cx="8229600" cy="3354765"/>
          </a:xfrm>
          <a:prstGeom prst="rect">
            <a:avLst/>
          </a:prstGeom>
          <a:noFill/>
        </p:spPr>
        <p:txBody>
          <a:bodyPr wrap="square" rtlCol="0">
            <a:spAutoFit/>
          </a:bodyPr>
          <a:lstStyle/>
          <a:p>
            <a:r>
              <a:rPr lang="ja-JP" altLang="en-US" sz="2000" dirty="0" smtClean="0"/>
              <a:t>（１３）ポリゴンデータの入力</a:t>
            </a:r>
            <a:endParaRPr lang="en-US" altLang="ja-JP" sz="2000" dirty="0" smtClean="0"/>
          </a:p>
          <a:p>
            <a:endParaRPr lang="en-US" altLang="ja-JP" sz="800" dirty="0" smtClean="0"/>
          </a:p>
          <a:p>
            <a:r>
              <a:rPr lang="en-US" altLang="ja-JP" dirty="0" smtClean="0"/>
              <a:t>② </a:t>
            </a:r>
            <a:r>
              <a:rPr lang="ja-JP" altLang="en-US" dirty="0"/>
              <a:t>「編集モード切替」ボタン</a:t>
            </a:r>
            <a:r>
              <a:rPr lang="en-US" altLang="ja-JP" dirty="0"/>
              <a:t> ▶︎︎ </a:t>
            </a:r>
            <a:r>
              <a:rPr lang="ja-JP" altLang="en-US" dirty="0"/>
              <a:t>「地物の追加」ボタンを</a:t>
            </a:r>
            <a:r>
              <a:rPr lang="ja-JP" altLang="en-US" dirty="0" smtClean="0"/>
              <a:t>オン</a:t>
            </a:r>
            <a:endParaRPr lang="en-US" altLang="ja-JP" dirty="0" smtClean="0"/>
          </a:p>
          <a:p>
            <a:endParaRPr lang="en-US" altLang="ja-JP" sz="800" dirty="0" smtClean="0"/>
          </a:p>
          <a:p>
            <a:r>
              <a:rPr lang="en-US" altLang="ja-JP" dirty="0" smtClean="0"/>
              <a:t>③ </a:t>
            </a:r>
            <a:r>
              <a:rPr lang="ja-JP" altLang="en-US" dirty="0" smtClean="0"/>
              <a:t>左ボタンでポイントをプロット</a:t>
            </a:r>
            <a:r>
              <a:rPr lang="en-US" altLang="ja-JP" dirty="0" smtClean="0"/>
              <a:t> </a:t>
            </a:r>
            <a:r>
              <a:rPr lang="ja-JP" altLang="en-US" dirty="0" smtClean="0"/>
              <a:t>右ボタンで終了</a:t>
            </a:r>
            <a:endParaRPr lang="en-US" altLang="ja-JP" dirty="0" smtClean="0"/>
          </a:p>
          <a:p>
            <a:endParaRPr lang="en-US" altLang="ja-JP" sz="800" dirty="0"/>
          </a:p>
          <a:p>
            <a:r>
              <a:rPr lang="en-US" altLang="ja-JP" dirty="0" smtClean="0"/>
              <a:t>③ </a:t>
            </a:r>
            <a:r>
              <a:rPr lang="ja-JP" altLang="en-US" dirty="0" smtClean="0"/>
              <a:t>ジオリファレンスされた地図の境界線をなぞりながらポリゴンデータを作成</a:t>
            </a:r>
            <a:endParaRPr lang="en-US" altLang="ja-JP" dirty="0" smtClean="0"/>
          </a:p>
          <a:p>
            <a:endParaRPr lang="en-US" altLang="ja-JP" sz="800" dirty="0" smtClean="0"/>
          </a:p>
          <a:p>
            <a:r>
              <a:rPr lang="en-US" altLang="ja-JP" dirty="0" smtClean="0"/>
              <a:t>④ </a:t>
            </a:r>
            <a:r>
              <a:rPr lang="ja-JP" altLang="en-US" dirty="0" smtClean="0"/>
              <a:t>ノードツールで修正</a:t>
            </a:r>
            <a:endParaRPr lang="en-US" altLang="ja-JP" dirty="0" smtClean="0"/>
          </a:p>
          <a:p>
            <a:endParaRPr lang="en-US" altLang="ja-JP" sz="800" dirty="0" smtClean="0"/>
          </a:p>
          <a:p>
            <a:r>
              <a:rPr lang="en-US" altLang="ja-JP" dirty="0" smtClean="0"/>
              <a:t>⑤ </a:t>
            </a:r>
            <a:r>
              <a:rPr lang="ja-JP" altLang="en-US" dirty="0" smtClean="0"/>
              <a:t>属性</a:t>
            </a:r>
            <a:r>
              <a:rPr lang="ja-JP" altLang="en-US" dirty="0"/>
              <a:t>データを入力</a:t>
            </a:r>
            <a:r>
              <a:rPr lang="en-US" altLang="ja-JP" dirty="0"/>
              <a:t> </a:t>
            </a:r>
            <a:r>
              <a:rPr lang="en-US" altLang="ja-JP" sz="1600" dirty="0"/>
              <a:t>▶︎ </a:t>
            </a:r>
            <a:r>
              <a:rPr lang="ja-JP" altLang="en-US" sz="1600" dirty="0" smtClean="0"/>
              <a:t>ＯＫ</a:t>
            </a:r>
            <a:endParaRPr lang="en-US" altLang="ja-JP" sz="1600" dirty="0" smtClean="0"/>
          </a:p>
          <a:p>
            <a:endParaRPr lang="en-US" altLang="ja-JP" sz="800" dirty="0"/>
          </a:p>
          <a:p>
            <a:r>
              <a:rPr lang="en-US" altLang="ja-JP" dirty="0" smtClean="0"/>
              <a:t>☆ </a:t>
            </a:r>
            <a:r>
              <a:rPr lang="ja-JP" altLang="en-US" dirty="0" smtClean="0"/>
              <a:t>複雑なポリゴン＆ラインデータの入力は根気のいる作業です　適当な形で十分</a:t>
            </a:r>
            <a:r>
              <a:rPr lang="en-US" altLang="ja-JP" dirty="0" smtClean="0"/>
              <a:t> </a:t>
            </a:r>
            <a:r>
              <a:rPr lang="ja-JP" altLang="en-US" dirty="0" smtClean="0"/>
              <a:t>練習して下さい　こまめに保存しながら作業を進めることをお勧めします　保存に失敗すると立ち直れないほど落ち込みます</a:t>
            </a:r>
            <a:endParaRPr lang="en-US" altLang="ja-JP" dirty="0"/>
          </a:p>
        </p:txBody>
      </p:sp>
      <p:sp>
        <p:nvSpPr>
          <p:cNvPr id="2" name="スライド番号プレースホルダー 1"/>
          <p:cNvSpPr>
            <a:spLocks noGrp="1"/>
          </p:cNvSpPr>
          <p:nvPr>
            <p:ph type="sldNum" sz="quarter" idx="12"/>
          </p:nvPr>
        </p:nvSpPr>
        <p:spPr/>
        <p:txBody>
          <a:bodyPr/>
          <a:lstStyle/>
          <a:p>
            <a:fld id="{C1AFE419-7324-4948-85A6-7421EDCAF954}" type="slidenum">
              <a:rPr kumimoji="1" lang="ja-JP" altLang="en-US" smtClean="0"/>
              <a:t>27</a:t>
            </a:fld>
            <a:endParaRPr kumimoji="1" lang="ja-JP" altLang="en-US"/>
          </a:p>
        </p:txBody>
      </p:sp>
    </p:spTree>
    <p:extLst>
      <p:ext uri="{BB962C8B-B14F-4D97-AF65-F5344CB8AC3E}">
        <p14:creationId xmlns:p14="http://schemas.microsoft.com/office/powerpoint/2010/main" val="384647375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こうなります！</a:t>
            </a:r>
            <a:endParaRPr kumimoji="1" lang="ja-JP" altLang="en-US" dirty="0"/>
          </a:p>
        </p:txBody>
      </p:sp>
      <p:sp>
        <p:nvSpPr>
          <p:cNvPr id="3" name="スライド番号プレースホルダー 2"/>
          <p:cNvSpPr>
            <a:spLocks noGrp="1"/>
          </p:cNvSpPr>
          <p:nvPr>
            <p:ph type="sldNum" sz="quarter" idx="12"/>
          </p:nvPr>
        </p:nvSpPr>
        <p:spPr/>
        <p:txBody>
          <a:bodyPr/>
          <a:lstStyle/>
          <a:p>
            <a:fld id="{C1AFE419-7324-4948-85A6-7421EDCAF954}" type="slidenum">
              <a:rPr kumimoji="1" lang="ja-JP" altLang="en-US" smtClean="0"/>
              <a:t>28</a:t>
            </a:fld>
            <a:endParaRPr kumimoji="1" lang="ja-JP" altLang="en-US"/>
          </a:p>
        </p:txBody>
      </p:sp>
      <p:pic>
        <p:nvPicPr>
          <p:cNvPr id="4" name="図 3" descr="スクリーンショット 2016-11-07 21.20.4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923" y="1312384"/>
            <a:ext cx="7258538" cy="5024428"/>
          </a:xfrm>
          <a:prstGeom prst="rect">
            <a:avLst/>
          </a:prstGeom>
        </p:spPr>
      </p:pic>
      <p:sp>
        <p:nvSpPr>
          <p:cNvPr id="5" name="正方形/長方形 4"/>
          <p:cNvSpPr/>
          <p:nvPr/>
        </p:nvSpPr>
        <p:spPr>
          <a:xfrm>
            <a:off x="2794000" y="6222993"/>
            <a:ext cx="3565769" cy="4166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t>完成形は</a:t>
            </a:r>
            <a:r>
              <a:rPr lang="en-US" altLang="ja-JP" dirty="0" smtClean="0"/>
              <a:t>ibaraki3857.shp</a:t>
            </a:r>
            <a:endParaRPr kumimoji="1" lang="ja-JP" altLang="en-US" dirty="0"/>
          </a:p>
        </p:txBody>
      </p:sp>
    </p:spTree>
    <p:extLst>
      <p:ext uri="{BB962C8B-B14F-4D97-AF65-F5344CB8AC3E}">
        <p14:creationId xmlns:p14="http://schemas.microsoft.com/office/powerpoint/2010/main" val="30485567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参考：タイル地図とは</a:t>
            </a:r>
            <a:endParaRPr kumimoji="1" lang="ja-JP" altLang="en-US" dirty="0"/>
          </a:p>
        </p:txBody>
      </p:sp>
      <p:sp>
        <p:nvSpPr>
          <p:cNvPr id="3" name="スライド番号プレースホルダー 2"/>
          <p:cNvSpPr>
            <a:spLocks noGrp="1"/>
          </p:cNvSpPr>
          <p:nvPr>
            <p:ph type="sldNum" sz="quarter" idx="12"/>
          </p:nvPr>
        </p:nvSpPr>
        <p:spPr/>
        <p:txBody>
          <a:bodyPr/>
          <a:lstStyle/>
          <a:p>
            <a:fld id="{C1AFE419-7324-4948-85A6-7421EDCAF954}" type="slidenum">
              <a:rPr kumimoji="1" lang="ja-JP" altLang="en-US" smtClean="0"/>
              <a:t>29</a:t>
            </a:fld>
            <a:endParaRPr kumimoji="1" lang="ja-JP" altLang="en-US"/>
          </a:p>
        </p:txBody>
      </p:sp>
      <p:sp>
        <p:nvSpPr>
          <p:cNvPr id="5" name="テキスト ボックス 4"/>
          <p:cNvSpPr txBox="1"/>
          <p:nvPr/>
        </p:nvSpPr>
        <p:spPr>
          <a:xfrm>
            <a:off x="457200" y="1309087"/>
            <a:ext cx="8229600" cy="923330"/>
          </a:xfrm>
          <a:prstGeom prst="rect">
            <a:avLst/>
          </a:prstGeom>
          <a:noFill/>
        </p:spPr>
        <p:txBody>
          <a:bodyPr wrap="square" rtlCol="0">
            <a:spAutoFit/>
          </a:bodyPr>
          <a:lstStyle/>
          <a:p>
            <a:r>
              <a:rPr lang="ja-JP" altLang="en-US" dirty="0"/>
              <a:t>地図を</a:t>
            </a:r>
            <a:r>
              <a:rPr lang="en-US" altLang="ja-JP" dirty="0"/>
              <a:t>256×256</a:t>
            </a:r>
            <a:r>
              <a:rPr lang="ja-JP" altLang="en-US" dirty="0"/>
              <a:t>ピクセルの正方形タイルに分割して表現する</a:t>
            </a:r>
            <a:r>
              <a:rPr lang="ja-JP" altLang="en-US" dirty="0" smtClean="0"/>
              <a:t>仕組み　</a:t>
            </a:r>
            <a:r>
              <a:rPr lang="en-US" altLang="ja-JP" dirty="0" smtClean="0"/>
              <a:t>Google</a:t>
            </a:r>
            <a:r>
              <a:rPr lang="ja-JP" altLang="en-US" dirty="0" smtClean="0"/>
              <a:t>が考案　</a:t>
            </a:r>
            <a:endParaRPr lang="en-US" altLang="ja-JP" dirty="0" smtClean="0"/>
          </a:p>
          <a:p>
            <a:r>
              <a:rPr kumimoji="1" lang="ja-JP" altLang="en-US" dirty="0" smtClean="0"/>
              <a:t>業界の標準仕様に</a:t>
            </a:r>
            <a:endParaRPr lang="en-US" altLang="ja-JP" dirty="0"/>
          </a:p>
          <a:p>
            <a:r>
              <a:rPr lang="ja-JP" altLang="en-US" dirty="0" smtClean="0"/>
              <a:t>メルカトル図法で表現　北緯＆南緯８５度以上はない　正方形にならないため</a:t>
            </a:r>
            <a:endParaRPr kumimoji="1" lang="en-US" altLang="ja-JP" dirty="0" smtClean="0"/>
          </a:p>
        </p:txBody>
      </p:sp>
      <p:pic>
        <p:nvPicPr>
          <p:cNvPr id="6" name="図 5" descr="スクリーンショット 2016-11-09 8.12.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669" y="2915824"/>
            <a:ext cx="3373983" cy="3321538"/>
          </a:xfrm>
          <a:prstGeom prst="rect">
            <a:avLst/>
          </a:prstGeom>
        </p:spPr>
      </p:pic>
      <p:sp>
        <p:nvSpPr>
          <p:cNvPr id="7" name="テキスト ボックス 6"/>
          <p:cNvSpPr txBox="1"/>
          <p:nvPr/>
        </p:nvSpPr>
        <p:spPr>
          <a:xfrm>
            <a:off x="1348149" y="2530232"/>
            <a:ext cx="1963615" cy="369332"/>
          </a:xfrm>
          <a:prstGeom prst="rect">
            <a:avLst/>
          </a:prstGeom>
          <a:noFill/>
        </p:spPr>
        <p:txBody>
          <a:bodyPr wrap="square" rtlCol="0">
            <a:spAutoFit/>
          </a:bodyPr>
          <a:lstStyle/>
          <a:p>
            <a:r>
              <a:rPr kumimoji="1" lang="ja-JP" altLang="en-US" dirty="0" smtClean="0"/>
              <a:t>ズームレベル：０</a:t>
            </a:r>
            <a:endParaRPr kumimoji="1" lang="ja-JP" altLang="en-US" dirty="0"/>
          </a:p>
        </p:txBody>
      </p:sp>
      <p:pic>
        <p:nvPicPr>
          <p:cNvPr id="11" name="図 10" descr="スクリーンショット 2016-11-09 8.20.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2591" y="2915824"/>
            <a:ext cx="3477600" cy="3348000"/>
          </a:xfrm>
          <a:prstGeom prst="rect">
            <a:avLst/>
          </a:prstGeom>
        </p:spPr>
      </p:pic>
      <p:sp>
        <p:nvSpPr>
          <p:cNvPr id="8" name="テキスト ボックス 7"/>
          <p:cNvSpPr txBox="1"/>
          <p:nvPr/>
        </p:nvSpPr>
        <p:spPr>
          <a:xfrm>
            <a:off x="5496167" y="2331565"/>
            <a:ext cx="1963615" cy="646331"/>
          </a:xfrm>
          <a:prstGeom prst="rect">
            <a:avLst/>
          </a:prstGeom>
          <a:noFill/>
        </p:spPr>
        <p:txBody>
          <a:bodyPr wrap="square" rtlCol="0">
            <a:spAutoFit/>
          </a:bodyPr>
          <a:lstStyle/>
          <a:p>
            <a:r>
              <a:rPr kumimoji="1" lang="ja-JP" altLang="en-US" dirty="0" smtClean="0"/>
              <a:t>ズームレベル：１</a:t>
            </a:r>
            <a:endParaRPr kumimoji="1" lang="en-US" altLang="ja-JP" dirty="0" smtClean="0"/>
          </a:p>
          <a:p>
            <a:r>
              <a:rPr lang="en-US" altLang="ja-JP" dirty="0" smtClean="0"/>
              <a:t>→</a:t>
            </a:r>
            <a:r>
              <a:rPr lang="ja-JP" altLang="en-US" dirty="0" smtClean="0"/>
              <a:t>０を縦横２倍</a:t>
            </a:r>
            <a:endParaRPr kumimoji="1" lang="en-US" altLang="ja-JP" dirty="0" smtClean="0"/>
          </a:p>
        </p:txBody>
      </p:sp>
    </p:spTree>
    <p:extLst>
      <p:ext uri="{BB962C8B-B14F-4D97-AF65-F5344CB8AC3E}">
        <p14:creationId xmlns:p14="http://schemas.microsoft.com/office/powerpoint/2010/main" val="2780600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947063"/>
          </a:xfrm>
        </p:spPr>
        <p:txBody>
          <a:bodyPr>
            <a:normAutofit/>
          </a:bodyPr>
          <a:lstStyle/>
          <a:p>
            <a:r>
              <a:rPr lang="en-US" altLang="ja-JP" dirty="0" smtClean="0"/>
              <a:t>QGIS</a:t>
            </a:r>
            <a:r>
              <a:rPr lang="ja-JP" altLang="en-US" dirty="0" smtClean="0"/>
              <a:t>を</a:t>
            </a:r>
            <a:r>
              <a:rPr lang="ja-JP" altLang="en-US" dirty="0"/>
              <a:t>使って独自の地図を</a:t>
            </a:r>
            <a:r>
              <a:rPr lang="ja-JP" altLang="en-US" dirty="0" smtClean="0"/>
              <a:t>作る</a:t>
            </a:r>
            <a:endParaRPr kumimoji="1" lang="ja-JP" altLang="en-US" dirty="0"/>
          </a:p>
        </p:txBody>
      </p:sp>
      <p:sp>
        <p:nvSpPr>
          <p:cNvPr id="3" name="テキスト ボックス 2"/>
          <p:cNvSpPr txBox="1"/>
          <p:nvPr/>
        </p:nvSpPr>
        <p:spPr>
          <a:xfrm>
            <a:off x="457200" y="1441132"/>
            <a:ext cx="8229600" cy="5016758"/>
          </a:xfrm>
          <a:prstGeom prst="rect">
            <a:avLst/>
          </a:prstGeom>
          <a:noFill/>
        </p:spPr>
        <p:txBody>
          <a:bodyPr wrap="square" rtlCol="0">
            <a:spAutoFit/>
          </a:bodyPr>
          <a:lstStyle/>
          <a:p>
            <a:r>
              <a:rPr lang="en-US" altLang="ja-JP" sz="2000" dirty="0" smtClean="0"/>
              <a:t>○ </a:t>
            </a:r>
            <a:r>
              <a:rPr lang="ja-JP" altLang="en-US" sz="2000" dirty="0" smtClean="0"/>
              <a:t>独自取材のデータを地図に表示して、分析することで新たな知見（ニュース）を発見する</a:t>
            </a:r>
            <a:endParaRPr lang="en-US" altLang="ja-JP" sz="2000" dirty="0" smtClean="0"/>
          </a:p>
          <a:p>
            <a:endParaRPr lang="en-US" altLang="ja-JP" sz="1000" dirty="0"/>
          </a:p>
          <a:p>
            <a:r>
              <a:rPr lang="en-US" altLang="ja-JP" sz="2000" dirty="0" smtClean="0"/>
              <a:t>○ </a:t>
            </a:r>
            <a:r>
              <a:rPr lang="ja-JP" altLang="en-US" sz="2000" dirty="0" smtClean="0"/>
              <a:t>デジタルの地図データを作ることをデジタイズと言う　</a:t>
            </a:r>
            <a:r>
              <a:rPr lang="en-US" altLang="ja-JP" sz="2000" dirty="0" smtClean="0"/>
              <a:t>QGIS</a:t>
            </a:r>
            <a:r>
              <a:rPr lang="ja-JP" altLang="en-US" sz="2000" dirty="0" smtClean="0"/>
              <a:t>を使ってデジタイズすることで、さまざまな解析機能を利用することが可能になる</a:t>
            </a:r>
            <a:endParaRPr lang="en-US" altLang="ja-JP" sz="2000" dirty="0" smtClean="0"/>
          </a:p>
          <a:p>
            <a:endParaRPr lang="en-US" altLang="ja-JP" sz="1000" dirty="0"/>
          </a:p>
          <a:p>
            <a:r>
              <a:rPr lang="en-US" altLang="ja-JP" sz="2000" dirty="0" smtClean="0"/>
              <a:t>○ </a:t>
            </a:r>
            <a:r>
              <a:rPr lang="ja-JP" altLang="en-US" sz="2000" dirty="0" smtClean="0"/>
              <a:t>ベクタ＆ラスタの両方のフォーマットでデジタイズは可能だが、講義ではベクタデータで作成を行う</a:t>
            </a:r>
            <a:endParaRPr lang="en-US" altLang="ja-JP" sz="2000" dirty="0" smtClean="0"/>
          </a:p>
          <a:p>
            <a:endParaRPr lang="en-US" altLang="ja-JP" sz="1000" dirty="0"/>
          </a:p>
          <a:p>
            <a:r>
              <a:rPr lang="en-US" altLang="ja-JP" sz="2000" dirty="0" smtClean="0"/>
              <a:t>○ </a:t>
            </a:r>
            <a:r>
              <a:rPr lang="ja-JP" altLang="en-US" sz="2000" dirty="0" smtClean="0"/>
              <a:t>デジタイズはかなり辛気くさい（根気のいる）作業</a:t>
            </a:r>
            <a:endParaRPr lang="en-US" altLang="ja-JP" sz="2000" dirty="0" smtClean="0"/>
          </a:p>
          <a:p>
            <a:endParaRPr lang="en-US" altLang="ja-JP" sz="800" dirty="0"/>
          </a:p>
          <a:p>
            <a:endParaRPr lang="en-US" altLang="ja-JP" sz="800" dirty="0" smtClean="0"/>
          </a:p>
          <a:p>
            <a:r>
              <a:rPr lang="en-US" altLang="ja-JP" sz="2000" dirty="0" smtClean="0"/>
              <a:t>○ </a:t>
            </a:r>
            <a:r>
              <a:rPr lang="ja-JP" altLang="en-US" sz="2000" dirty="0" smtClean="0"/>
              <a:t>シェイプファイル（ベクタ）は</a:t>
            </a:r>
            <a:r>
              <a:rPr lang="en-US" altLang="ja-JP" sz="2000" dirty="0" smtClean="0"/>
              <a:t> </a:t>
            </a:r>
            <a:r>
              <a:rPr lang="ja-JP" altLang="en-US" sz="2000" dirty="0" smtClean="0"/>
              <a:t>ポイント（点）ライン（線）ポリゴン（面）を１つのファイルにまとめることができない</a:t>
            </a:r>
            <a:endParaRPr lang="en-US" altLang="ja-JP" sz="2000" dirty="0" smtClean="0"/>
          </a:p>
          <a:p>
            <a:r>
              <a:rPr lang="ja-JP" altLang="en-US" sz="2000" dirty="0" smtClean="0"/>
              <a:t>　</a:t>
            </a:r>
            <a:r>
              <a:rPr lang="en-US" altLang="ja-JP" sz="2000" dirty="0" smtClean="0"/>
              <a:t>→</a:t>
            </a:r>
            <a:r>
              <a:rPr lang="ja-JP" altLang="en-US" sz="2000" dirty="0" smtClean="0"/>
              <a:t>別々にファイルを作る必要</a:t>
            </a:r>
            <a:endParaRPr lang="en-US" altLang="ja-JP" sz="2000" dirty="0" smtClean="0"/>
          </a:p>
          <a:p>
            <a:endParaRPr lang="en-US" altLang="ja-JP" sz="800" dirty="0"/>
          </a:p>
          <a:p>
            <a:r>
              <a:rPr lang="ja-JP" altLang="en-US" dirty="0" smtClean="0"/>
              <a:t>（事前準備）</a:t>
            </a:r>
            <a:endParaRPr lang="en-US" altLang="ja-JP" dirty="0" smtClean="0"/>
          </a:p>
          <a:p>
            <a:r>
              <a:rPr lang="en-US" altLang="ja-JP" dirty="0" smtClean="0"/>
              <a:t>※ Open Layers Plugin</a:t>
            </a:r>
            <a:r>
              <a:rPr lang="ja-JP" altLang="en-US" dirty="0" smtClean="0"/>
              <a:t>のインストール</a:t>
            </a:r>
            <a:endParaRPr lang="en-US" altLang="ja-JP" dirty="0" smtClean="0"/>
          </a:p>
          <a:p>
            <a:r>
              <a:rPr lang="en-US" altLang="ja-JP" dirty="0" smtClean="0"/>
              <a:t>※ Windows</a:t>
            </a:r>
            <a:r>
              <a:rPr lang="ja-JP" altLang="en-US" dirty="0" smtClean="0"/>
              <a:t>用マウス（２つボタン）</a:t>
            </a:r>
            <a:endParaRPr lang="en-US" altLang="ja-JP" dirty="0"/>
          </a:p>
        </p:txBody>
      </p:sp>
      <p:sp>
        <p:nvSpPr>
          <p:cNvPr id="4" name="スライド番号プレースホルダー 3"/>
          <p:cNvSpPr>
            <a:spLocks noGrp="1"/>
          </p:cNvSpPr>
          <p:nvPr>
            <p:ph type="sldNum" sz="quarter" idx="12"/>
          </p:nvPr>
        </p:nvSpPr>
        <p:spPr/>
        <p:txBody>
          <a:bodyPr/>
          <a:lstStyle/>
          <a:p>
            <a:fld id="{C1AFE419-7324-4948-85A6-7421EDCAF954}" type="slidenum">
              <a:rPr kumimoji="1" lang="ja-JP" altLang="en-US" smtClean="0"/>
              <a:t>3</a:t>
            </a:fld>
            <a:endParaRPr kumimoji="1" lang="ja-JP" altLang="en-US"/>
          </a:p>
        </p:txBody>
      </p:sp>
    </p:spTree>
    <p:extLst>
      <p:ext uri="{BB962C8B-B14F-4D97-AF65-F5344CB8AC3E}">
        <p14:creationId xmlns:p14="http://schemas.microsoft.com/office/powerpoint/2010/main" val="4987386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C1AFE419-7324-4948-85A6-7421EDCAF954}" type="slidenum">
              <a:rPr kumimoji="1" lang="ja-JP" altLang="en-US" smtClean="0"/>
              <a:t>30</a:t>
            </a:fld>
            <a:endParaRPr kumimoji="1" lang="ja-JP" altLang="en-US"/>
          </a:p>
        </p:txBody>
      </p:sp>
      <p:pic>
        <p:nvPicPr>
          <p:cNvPr id="4" name="図 3" descr="スクリーンショット 2016-11-09 8.37.5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0384" y="869469"/>
            <a:ext cx="5314462" cy="3377636"/>
          </a:xfrm>
          <a:prstGeom prst="rect">
            <a:avLst/>
          </a:prstGeom>
        </p:spPr>
      </p:pic>
      <p:sp>
        <p:nvSpPr>
          <p:cNvPr id="5" name="テキスト ボックス 4"/>
          <p:cNvSpPr txBox="1"/>
          <p:nvPr/>
        </p:nvSpPr>
        <p:spPr>
          <a:xfrm>
            <a:off x="1494692" y="341923"/>
            <a:ext cx="6535616" cy="369332"/>
          </a:xfrm>
          <a:prstGeom prst="rect">
            <a:avLst/>
          </a:prstGeom>
          <a:noFill/>
        </p:spPr>
        <p:txBody>
          <a:bodyPr wrap="square" rtlCol="0">
            <a:spAutoFit/>
          </a:bodyPr>
          <a:lstStyle/>
          <a:p>
            <a:r>
              <a:rPr kumimoji="1" lang="ja-JP" altLang="en-US" dirty="0" smtClean="0"/>
              <a:t>ズームレベル２２くらいで日本では原寸大になるらしい</a:t>
            </a:r>
            <a:endParaRPr kumimoji="1" lang="ja-JP" altLang="en-US" dirty="0"/>
          </a:p>
        </p:txBody>
      </p:sp>
      <p:sp>
        <p:nvSpPr>
          <p:cNvPr id="6" name="テキスト ボックス 5"/>
          <p:cNvSpPr txBox="1"/>
          <p:nvPr/>
        </p:nvSpPr>
        <p:spPr>
          <a:xfrm>
            <a:off x="1494692" y="4581769"/>
            <a:ext cx="6613770" cy="923330"/>
          </a:xfrm>
          <a:prstGeom prst="rect">
            <a:avLst/>
          </a:prstGeom>
          <a:noFill/>
        </p:spPr>
        <p:txBody>
          <a:bodyPr wrap="square" rtlCol="0">
            <a:spAutoFit/>
          </a:bodyPr>
          <a:lstStyle/>
          <a:p>
            <a:r>
              <a:rPr lang="ja-JP" altLang="en-US" dirty="0" smtClean="0"/>
              <a:t>取得するタイルは　</a:t>
            </a:r>
            <a:r>
              <a:rPr lang="en-US" altLang="ja-JP" dirty="0" smtClean="0"/>
              <a:t>①</a:t>
            </a:r>
            <a:r>
              <a:rPr lang="ja-JP" altLang="en-US" dirty="0" smtClean="0"/>
              <a:t>ズームレベル</a:t>
            </a:r>
            <a:r>
              <a:rPr lang="en-US" altLang="ja-JP" dirty="0" smtClean="0"/>
              <a:t>②X</a:t>
            </a:r>
            <a:r>
              <a:rPr lang="ja-JP" altLang="en-US" dirty="0" smtClean="0"/>
              <a:t>座標</a:t>
            </a:r>
            <a:r>
              <a:rPr lang="en-US" altLang="ja-JP" dirty="0" smtClean="0"/>
              <a:t>③Y</a:t>
            </a:r>
            <a:r>
              <a:rPr lang="ja-JP" altLang="en-US" dirty="0" smtClean="0"/>
              <a:t>座標</a:t>
            </a:r>
            <a:r>
              <a:rPr lang="en-US" altLang="ja-JP" dirty="0" smtClean="0"/>
              <a:t>④</a:t>
            </a:r>
            <a:r>
              <a:rPr lang="ja-JP" altLang="en-US" dirty="0" smtClean="0"/>
              <a:t>画像</a:t>
            </a:r>
            <a:r>
              <a:rPr lang="ja-JP" altLang="en-US" dirty="0"/>
              <a:t>の</a:t>
            </a:r>
            <a:r>
              <a:rPr lang="ja-JP" altLang="en-US" dirty="0" smtClean="0"/>
              <a:t>形式で決まる</a:t>
            </a:r>
            <a:endParaRPr lang="en-US" altLang="ja-JP" dirty="0" smtClean="0"/>
          </a:p>
          <a:p>
            <a:r>
              <a:rPr lang="en-US" altLang="ja-JP" dirty="0" smtClean="0"/>
              <a:t>URL</a:t>
            </a:r>
            <a:r>
              <a:rPr lang="ja-JP" altLang="en-US" dirty="0" smtClean="0"/>
              <a:t>の形式にすると</a:t>
            </a:r>
            <a:r>
              <a:rPr lang="en-US" altLang="ja-JP" dirty="0" smtClean="0"/>
              <a:t>{zoom}/{x}/{y}.{format}</a:t>
            </a:r>
            <a:r>
              <a:rPr lang="ja-JP" altLang="en-US" dirty="0" smtClean="0"/>
              <a:t>が一般的</a:t>
            </a:r>
            <a:endParaRPr lang="en-US" altLang="ja-JP" dirty="0" smtClean="0"/>
          </a:p>
        </p:txBody>
      </p:sp>
      <p:sp>
        <p:nvSpPr>
          <p:cNvPr id="7" name="テキスト ボックス 6"/>
          <p:cNvSpPr txBox="1"/>
          <p:nvPr/>
        </p:nvSpPr>
        <p:spPr>
          <a:xfrm>
            <a:off x="1494692" y="5715000"/>
            <a:ext cx="6613770" cy="646331"/>
          </a:xfrm>
          <a:prstGeom prst="rect">
            <a:avLst/>
          </a:prstGeom>
          <a:noFill/>
        </p:spPr>
        <p:txBody>
          <a:bodyPr wrap="square" rtlCol="0">
            <a:spAutoFit/>
          </a:bodyPr>
          <a:lstStyle/>
          <a:p>
            <a:r>
              <a:rPr kumimoji="1" lang="ja-JP" altLang="en-US" sz="1200" dirty="0" smtClean="0"/>
              <a:t>（出典）</a:t>
            </a:r>
            <a:endParaRPr kumimoji="1" lang="en-US" altLang="ja-JP" sz="1200" dirty="0" smtClean="0"/>
          </a:p>
          <a:p>
            <a:r>
              <a:rPr lang="en-US" altLang="ja-JP" sz="1200" dirty="0">
                <a:hlinkClick r:id="rId3"/>
              </a:rPr>
              <a:t>http://smellman.hatenablog.com/entry/2015/12/26/</a:t>
            </a:r>
            <a:r>
              <a:rPr lang="en-US" altLang="ja-JP" sz="1200" dirty="0" smtClean="0">
                <a:hlinkClick r:id="rId3"/>
              </a:rPr>
              <a:t>054520</a:t>
            </a:r>
            <a:endParaRPr lang="en-US" altLang="ja-JP" sz="1200" dirty="0" smtClean="0"/>
          </a:p>
          <a:p>
            <a:r>
              <a:rPr lang="en-US" altLang="ja-JP" sz="1200" dirty="0">
                <a:hlinkClick r:id="rId4"/>
              </a:rPr>
              <a:t>http://www.trail-note.net/tech/tile</a:t>
            </a:r>
            <a:r>
              <a:rPr lang="en-US" altLang="ja-JP" sz="1200" dirty="0" smtClean="0">
                <a:hlinkClick r:id="rId4"/>
              </a:rPr>
              <a:t>/</a:t>
            </a:r>
            <a:endParaRPr lang="en-US" altLang="ja-JP" sz="1200" dirty="0" smtClean="0"/>
          </a:p>
        </p:txBody>
      </p:sp>
    </p:spTree>
    <p:extLst>
      <p:ext uri="{BB962C8B-B14F-4D97-AF65-F5344CB8AC3E}">
        <p14:creationId xmlns:p14="http://schemas.microsoft.com/office/powerpoint/2010/main" val="3485475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947063"/>
          </a:xfrm>
        </p:spPr>
        <p:txBody>
          <a:bodyPr>
            <a:normAutofit fontScale="90000"/>
          </a:bodyPr>
          <a:lstStyle/>
          <a:p>
            <a:r>
              <a:rPr lang="en-US" altLang="ja-JP" dirty="0"/>
              <a:t>Leaflet</a:t>
            </a:r>
            <a:r>
              <a:rPr lang="ja-JP" altLang="en-US" dirty="0"/>
              <a:t>を使ってオンライン地図を作る</a:t>
            </a:r>
            <a:endParaRPr lang="en-US" altLang="ja-JP" dirty="0" smtClean="0"/>
          </a:p>
        </p:txBody>
      </p:sp>
      <p:sp>
        <p:nvSpPr>
          <p:cNvPr id="3" name="テキスト ボックス 2"/>
          <p:cNvSpPr txBox="1"/>
          <p:nvPr/>
        </p:nvSpPr>
        <p:spPr>
          <a:xfrm>
            <a:off x="457200" y="1441132"/>
            <a:ext cx="8229600" cy="4955204"/>
          </a:xfrm>
          <a:prstGeom prst="rect">
            <a:avLst/>
          </a:prstGeom>
          <a:noFill/>
        </p:spPr>
        <p:txBody>
          <a:bodyPr wrap="square" rtlCol="0">
            <a:spAutoFit/>
          </a:bodyPr>
          <a:lstStyle/>
          <a:p>
            <a:r>
              <a:rPr lang="ja-JP" altLang="en-US" sz="2000" dirty="0" smtClean="0"/>
              <a:t>（１）</a:t>
            </a:r>
            <a:r>
              <a:rPr lang="en-US" altLang="ja-JP" sz="2000" dirty="0" smtClean="0"/>
              <a:t>Leaflet</a:t>
            </a:r>
            <a:r>
              <a:rPr lang="ja-JP" altLang="en-US" sz="2000" dirty="0" smtClean="0"/>
              <a:t>とは</a:t>
            </a:r>
            <a:endParaRPr lang="en-US" altLang="ja-JP" sz="2000" dirty="0" smtClean="0"/>
          </a:p>
          <a:p>
            <a:r>
              <a:rPr lang="ja-JP" altLang="en-US" dirty="0" smtClean="0"/>
              <a:t>地図データを</a:t>
            </a:r>
            <a:r>
              <a:rPr lang="en-US" altLang="ja-JP" dirty="0" smtClean="0"/>
              <a:t>HTML</a:t>
            </a:r>
            <a:r>
              <a:rPr lang="ja-JP" altLang="en-US" dirty="0" smtClean="0"/>
              <a:t>ページに埋め込むための</a:t>
            </a:r>
            <a:r>
              <a:rPr lang="en-US" altLang="ja-JP" dirty="0" smtClean="0"/>
              <a:t>java script</a:t>
            </a:r>
            <a:r>
              <a:rPr lang="ja-JP" altLang="en-US" dirty="0" smtClean="0"/>
              <a:t>ライブラリ　非常に短いプログラムでオンライン地図を作成できる</a:t>
            </a:r>
            <a:r>
              <a:rPr lang="en-US" altLang="ja-JP" dirty="0" smtClean="0"/>
              <a:t> </a:t>
            </a:r>
            <a:r>
              <a:rPr lang="ja-JP" altLang="en-US" dirty="0" smtClean="0"/>
              <a:t>多数の</a:t>
            </a:r>
            <a:r>
              <a:rPr lang="en-US" altLang="ja-JP" dirty="0" smtClean="0"/>
              <a:t>API</a:t>
            </a:r>
            <a:r>
              <a:rPr lang="ja-JP" altLang="en-US" dirty="0" smtClean="0"/>
              <a:t>や</a:t>
            </a:r>
            <a:r>
              <a:rPr lang="en-US" altLang="ja-JP" dirty="0" smtClean="0"/>
              <a:t>Plugin</a:t>
            </a:r>
            <a:r>
              <a:rPr lang="ja-JP" altLang="en-US" dirty="0" smtClean="0"/>
              <a:t>が用意され</a:t>
            </a:r>
            <a:r>
              <a:rPr lang="en-US" altLang="ja-JP" dirty="0" smtClean="0"/>
              <a:t> </a:t>
            </a:r>
            <a:r>
              <a:rPr lang="ja-JP" altLang="en-US" dirty="0" smtClean="0"/>
              <a:t>ポイント</a:t>
            </a:r>
            <a:r>
              <a:rPr lang="en-US" altLang="ja-JP" dirty="0" smtClean="0"/>
              <a:t> </a:t>
            </a:r>
            <a:r>
              <a:rPr lang="ja-JP" altLang="en-US" dirty="0" smtClean="0"/>
              <a:t>ライン</a:t>
            </a:r>
            <a:r>
              <a:rPr lang="en-US" altLang="ja-JP" dirty="0" smtClean="0"/>
              <a:t> </a:t>
            </a:r>
            <a:r>
              <a:rPr lang="ja-JP" altLang="en-US" dirty="0" smtClean="0"/>
              <a:t>ポリゴンなどの地物データをインタラクティブに地図上に表示したり</a:t>
            </a:r>
            <a:r>
              <a:rPr lang="en-US" altLang="ja-JP" dirty="0"/>
              <a:t> </a:t>
            </a:r>
            <a:r>
              <a:rPr lang="ja-JP" altLang="en-US" dirty="0" smtClean="0"/>
              <a:t>デザインできたりする</a:t>
            </a:r>
            <a:endParaRPr lang="en-US" altLang="ja-JP" dirty="0" smtClean="0"/>
          </a:p>
          <a:p>
            <a:endParaRPr lang="en-US" altLang="ja-JP" sz="800" dirty="0"/>
          </a:p>
          <a:p>
            <a:r>
              <a:rPr lang="ja-JP" altLang="en-US" sz="2000" dirty="0" smtClean="0"/>
              <a:t>（２）ライブラリとは</a:t>
            </a:r>
            <a:endParaRPr lang="en-US" altLang="ja-JP" sz="2000" dirty="0" smtClean="0"/>
          </a:p>
          <a:p>
            <a:r>
              <a:rPr lang="ja-JP" altLang="en-US" dirty="0" smtClean="0"/>
              <a:t>さまざまな用途に利用できるプログラムをまとめたもの　ライブラリを利用することで複雑なプログラムを簡単に実行することができる</a:t>
            </a:r>
            <a:r>
              <a:rPr lang="ja-JP" altLang="en-US" dirty="0"/>
              <a:t>　</a:t>
            </a:r>
            <a:r>
              <a:rPr lang="ja-JP" altLang="en-US" dirty="0" smtClean="0"/>
              <a:t>無料のものも有料のものもある</a:t>
            </a:r>
            <a:endParaRPr lang="en-US" altLang="ja-JP" dirty="0" smtClean="0"/>
          </a:p>
          <a:p>
            <a:endParaRPr lang="en-US" altLang="ja-JP" sz="800" dirty="0"/>
          </a:p>
          <a:p>
            <a:r>
              <a:rPr lang="ja-JP" altLang="en-US" dirty="0" smtClean="0"/>
              <a:t>（ライブラリの限界）</a:t>
            </a:r>
            <a:endParaRPr lang="en-US" altLang="ja-JP" dirty="0" smtClean="0"/>
          </a:p>
          <a:p>
            <a:r>
              <a:rPr lang="en-US" altLang="ja-JP" dirty="0" smtClean="0"/>
              <a:t>※ </a:t>
            </a:r>
            <a:r>
              <a:rPr lang="ja-JP" altLang="en-US" dirty="0" smtClean="0"/>
              <a:t>利用ライセンスに従う必要（著作権は作成者にある）</a:t>
            </a:r>
            <a:endParaRPr lang="en-US" altLang="ja-JP" dirty="0" smtClean="0"/>
          </a:p>
          <a:p>
            <a:r>
              <a:rPr lang="en-US" altLang="ja-JP" dirty="0" smtClean="0"/>
              <a:t>※ </a:t>
            </a:r>
            <a:r>
              <a:rPr lang="ja-JP" altLang="en-US" dirty="0" smtClean="0"/>
              <a:t>用意された機能しか使えない（中身はブラックボックス）</a:t>
            </a:r>
            <a:endParaRPr lang="en-US" altLang="ja-JP" dirty="0" smtClean="0"/>
          </a:p>
          <a:p>
            <a:r>
              <a:rPr lang="en-US" altLang="ja-JP" dirty="0" smtClean="0"/>
              <a:t>※ </a:t>
            </a:r>
            <a:r>
              <a:rPr lang="ja-JP" altLang="en-US" dirty="0" smtClean="0"/>
              <a:t>正確性・妥当性はライブラリの作成者を信頼するほかない</a:t>
            </a:r>
            <a:endParaRPr lang="en-US" altLang="ja-JP" dirty="0" smtClean="0"/>
          </a:p>
          <a:p>
            <a:r>
              <a:rPr lang="en-US" altLang="ja-JP" dirty="0" smtClean="0"/>
              <a:t>※ </a:t>
            </a:r>
            <a:r>
              <a:rPr lang="ja-JP" altLang="en-US" dirty="0" smtClean="0"/>
              <a:t>ある日</a:t>
            </a:r>
            <a:r>
              <a:rPr lang="en-US" altLang="ja-JP" dirty="0" smtClean="0"/>
              <a:t> </a:t>
            </a:r>
            <a:r>
              <a:rPr lang="ja-JP" altLang="en-US" dirty="0" smtClean="0"/>
              <a:t>突然</a:t>
            </a:r>
            <a:r>
              <a:rPr lang="en-US" altLang="ja-JP" dirty="0" smtClean="0"/>
              <a:t> </a:t>
            </a:r>
            <a:r>
              <a:rPr lang="ja-JP" altLang="en-US" dirty="0" smtClean="0"/>
              <a:t>使えなくなる可能性もある</a:t>
            </a:r>
            <a:endParaRPr lang="en-US" altLang="ja-JP" dirty="0" smtClean="0"/>
          </a:p>
          <a:p>
            <a:endParaRPr lang="en-US" altLang="ja-JP" sz="800" dirty="0"/>
          </a:p>
          <a:p>
            <a:r>
              <a:rPr lang="ja-JP" altLang="en-US" dirty="0" smtClean="0"/>
              <a:t>（３）</a:t>
            </a:r>
            <a:r>
              <a:rPr lang="en-US" altLang="ja-JP" dirty="0" smtClean="0"/>
              <a:t>API</a:t>
            </a:r>
            <a:r>
              <a:rPr lang="ja-JP" altLang="en-US" dirty="0" smtClean="0"/>
              <a:t>とは</a:t>
            </a:r>
            <a:endParaRPr lang="en-US" altLang="ja-JP" dirty="0" smtClean="0"/>
          </a:p>
          <a:p>
            <a:r>
              <a:rPr lang="ja-JP" altLang="en-US" dirty="0" smtClean="0"/>
              <a:t>ライブラリの作者がユーザーが必要とする機能をあらかじめ想定し</a:t>
            </a:r>
            <a:r>
              <a:rPr lang="en-US" altLang="ja-JP" dirty="0" smtClean="0"/>
              <a:t> </a:t>
            </a:r>
            <a:r>
              <a:rPr lang="ja-JP" altLang="en-US" dirty="0" smtClean="0"/>
              <a:t>ユーザーにわかりやすい命令</a:t>
            </a:r>
            <a:r>
              <a:rPr lang="en-US" altLang="ja-JP" dirty="0" smtClean="0"/>
              <a:t>(API=application interface)</a:t>
            </a:r>
            <a:r>
              <a:rPr lang="ja-JP" altLang="en-US" dirty="0" smtClean="0"/>
              <a:t>として定義したプログラム</a:t>
            </a:r>
            <a:r>
              <a:rPr lang="en-US" altLang="ja-JP" dirty="0" smtClean="0"/>
              <a:t> </a:t>
            </a:r>
          </a:p>
        </p:txBody>
      </p:sp>
      <p:sp>
        <p:nvSpPr>
          <p:cNvPr id="4" name="スライド番号プレースホルダー 3"/>
          <p:cNvSpPr>
            <a:spLocks noGrp="1"/>
          </p:cNvSpPr>
          <p:nvPr>
            <p:ph type="sldNum" sz="quarter" idx="12"/>
          </p:nvPr>
        </p:nvSpPr>
        <p:spPr/>
        <p:txBody>
          <a:bodyPr/>
          <a:lstStyle/>
          <a:p>
            <a:fld id="{C1AFE419-7324-4948-85A6-7421EDCAF954}" type="slidenum">
              <a:rPr kumimoji="1" lang="ja-JP" altLang="en-US" smtClean="0"/>
              <a:t>31</a:t>
            </a:fld>
            <a:endParaRPr kumimoji="1" lang="ja-JP" altLang="en-US"/>
          </a:p>
        </p:txBody>
      </p:sp>
    </p:spTree>
    <p:extLst>
      <p:ext uri="{BB962C8B-B14F-4D97-AF65-F5344CB8AC3E}">
        <p14:creationId xmlns:p14="http://schemas.microsoft.com/office/powerpoint/2010/main" val="202955342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descr="スクリーンショット 2016-11-07 18.55.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456795"/>
            <a:ext cx="2629877" cy="3663043"/>
          </a:xfrm>
          <a:prstGeom prst="rect">
            <a:avLst/>
          </a:prstGeom>
        </p:spPr>
      </p:pic>
      <p:sp>
        <p:nvSpPr>
          <p:cNvPr id="2" name="タイトル 1"/>
          <p:cNvSpPr>
            <a:spLocks noGrp="1"/>
          </p:cNvSpPr>
          <p:nvPr>
            <p:ph type="title"/>
          </p:nvPr>
        </p:nvSpPr>
        <p:spPr>
          <a:xfrm>
            <a:off x="457200" y="274638"/>
            <a:ext cx="8229600" cy="947063"/>
          </a:xfrm>
        </p:spPr>
        <p:txBody>
          <a:bodyPr>
            <a:normAutofit fontScale="90000"/>
          </a:bodyPr>
          <a:lstStyle/>
          <a:p>
            <a:r>
              <a:rPr lang="ja-JP" altLang="en-US" dirty="0"/>
              <a:t>任意の場所の地図を</a:t>
            </a:r>
            <a:r>
              <a:rPr lang="en-US" altLang="ja-JP" dirty="0"/>
              <a:t>WEB</a:t>
            </a:r>
            <a:r>
              <a:rPr lang="ja-JP" altLang="en-US" dirty="0"/>
              <a:t>に</a:t>
            </a:r>
            <a:r>
              <a:rPr lang="ja-JP" altLang="en-US"/>
              <a:t>表示</a:t>
            </a:r>
            <a:r>
              <a:rPr lang="ja-JP" altLang="en-US" smtClean="0"/>
              <a:t>する</a:t>
            </a:r>
            <a:endParaRPr lang="en-US" altLang="ja-JP" dirty="0" smtClean="0"/>
          </a:p>
        </p:txBody>
      </p:sp>
      <p:sp>
        <p:nvSpPr>
          <p:cNvPr id="3" name="テキスト ボックス 2"/>
          <p:cNvSpPr txBox="1"/>
          <p:nvPr/>
        </p:nvSpPr>
        <p:spPr>
          <a:xfrm>
            <a:off x="457200" y="1441132"/>
            <a:ext cx="8229600" cy="1015663"/>
          </a:xfrm>
          <a:prstGeom prst="rect">
            <a:avLst/>
          </a:prstGeom>
          <a:noFill/>
        </p:spPr>
        <p:txBody>
          <a:bodyPr wrap="square" rtlCol="0">
            <a:spAutoFit/>
          </a:bodyPr>
          <a:lstStyle/>
          <a:p>
            <a:r>
              <a:rPr lang="en-US" altLang="ja-JP" sz="2000" dirty="0" smtClean="0"/>
              <a:t>☆ html5</a:t>
            </a:r>
            <a:r>
              <a:rPr lang="ja-JP" altLang="en-US" sz="2000" dirty="0" smtClean="0"/>
              <a:t>（文書の構造）</a:t>
            </a:r>
            <a:r>
              <a:rPr lang="en-US" altLang="ja-JP" sz="2000" dirty="0" smtClean="0"/>
              <a:t>,css3</a:t>
            </a:r>
            <a:r>
              <a:rPr lang="ja-JP" altLang="en-US" sz="2000" dirty="0" smtClean="0"/>
              <a:t>（文書の装飾）</a:t>
            </a:r>
            <a:r>
              <a:rPr lang="en-US" altLang="ja-JP" sz="2000" dirty="0" smtClean="0"/>
              <a:t>,java script</a:t>
            </a:r>
            <a:r>
              <a:rPr lang="ja-JP" altLang="en-US" sz="2000" dirty="0" smtClean="0"/>
              <a:t>（プログラム言語）の基本知識が必要です（私はありません）</a:t>
            </a:r>
            <a:endParaRPr lang="en-US" altLang="ja-JP" sz="2000" dirty="0" smtClean="0"/>
          </a:p>
          <a:p>
            <a:r>
              <a:rPr lang="en-US" altLang="ja-JP" sz="2000" dirty="0" smtClean="0"/>
              <a:t>☆ </a:t>
            </a:r>
            <a:r>
              <a:rPr lang="ja-JP" altLang="en-US" sz="2000" dirty="0" smtClean="0"/>
              <a:t>ファイル構成</a:t>
            </a:r>
            <a:r>
              <a:rPr lang="en-US" altLang="ja-JP" sz="2000" dirty="0" smtClean="0"/>
              <a:t>(</a:t>
            </a:r>
            <a:r>
              <a:rPr lang="en-US" altLang="ja-JP" sz="2000" dirty="0" err="1" smtClean="0"/>
              <a:t>sample_data</a:t>
            </a:r>
            <a:r>
              <a:rPr lang="en-US" altLang="ja-JP" sz="2000" dirty="0" smtClean="0"/>
              <a:t>)</a:t>
            </a:r>
          </a:p>
        </p:txBody>
      </p:sp>
      <p:sp>
        <p:nvSpPr>
          <p:cNvPr id="4" name="スライド番号プレースホルダー 3"/>
          <p:cNvSpPr>
            <a:spLocks noGrp="1"/>
          </p:cNvSpPr>
          <p:nvPr>
            <p:ph type="sldNum" sz="quarter" idx="12"/>
          </p:nvPr>
        </p:nvSpPr>
        <p:spPr/>
        <p:txBody>
          <a:bodyPr/>
          <a:lstStyle/>
          <a:p>
            <a:fld id="{C1AFE419-7324-4948-85A6-7421EDCAF954}" type="slidenum">
              <a:rPr kumimoji="1" lang="ja-JP" altLang="en-US" smtClean="0"/>
              <a:t>32</a:t>
            </a:fld>
            <a:endParaRPr kumimoji="1" lang="ja-JP" altLang="en-US"/>
          </a:p>
        </p:txBody>
      </p:sp>
      <p:sp>
        <p:nvSpPr>
          <p:cNvPr id="6" name="正方形/長方形 5"/>
          <p:cNvSpPr/>
          <p:nvPr/>
        </p:nvSpPr>
        <p:spPr>
          <a:xfrm>
            <a:off x="4415692" y="2378643"/>
            <a:ext cx="2325077" cy="48374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dirty="0" err="1" smtClean="0"/>
              <a:t>css</a:t>
            </a:r>
            <a:r>
              <a:rPr kumimoji="1" lang="ja-JP" altLang="en-US" dirty="0" smtClean="0"/>
              <a:t>ファイル</a:t>
            </a:r>
            <a:endParaRPr kumimoji="1" lang="ja-JP" altLang="en-US" dirty="0"/>
          </a:p>
        </p:txBody>
      </p:sp>
      <p:sp>
        <p:nvSpPr>
          <p:cNvPr id="7" name="正方形/長方形 6"/>
          <p:cNvSpPr/>
          <p:nvPr/>
        </p:nvSpPr>
        <p:spPr>
          <a:xfrm>
            <a:off x="4411788" y="2990186"/>
            <a:ext cx="2325077" cy="48374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dirty="0" smtClean="0"/>
              <a:t>html</a:t>
            </a:r>
            <a:r>
              <a:rPr kumimoji="1" lang="ja-JP" altLang="en-US" dirty="0" smtClean="0"/>
              <a:t>ファイル</a:t>
            </a:r>
            <a:endParaRPr kumimoji="1" lang="en-US" altLang="ja-JP" dirty="0" smtClean="0"/>
          </a:p>
          <a:p>
            <a:pPr algn="ctr"/>
            <a:r>
              <a:rPr lang="en-US" altLang="ja-JP" sz="1000" dirty="0"/>
              <a:t>l</a:t>
            </a:r>
            <a:r>
              <a:rPr lang="en-US" altLang="ja-JP" sz="1000" dirty="0" smtClean="0"/>
              <a:t>eaflet library</a:t>
            </a:r>
            <a:r>
              <a:rPr lang="ja-JP" altLang="en-US" sz="1000" dirty="0" smtClean="0"/>
              <a:t>を読み込む</a:t>
            </a:r>
            <a:endParaRPr kumimoji="1" lang="ja-JP" altLang="en-US" sz="1000" dirty="0"/>
          </a:p>
        </p:txBody>
      </p:sp>
      <p:sp>
        <p:nvSpPr>
          <p:cNvPr id="8" name="正方形/長方形 7"/>
          <p:cNvSpPr/>
          <p:nvPr/>
        </p:nvSpPr>
        <p:spPr>
          <a:xfrm>
            <a:off x="4407884" y="3611498"/>
            <a:ext cx="2325077" cy="60881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dirty="0" smtClean="0"/>
              <a:t>Java script</a:t>
            </a:r>
            <a:r>
              <a:rPr kumimoji="1" lang="ja-JP" altLang="en-US" dirty="0" smtClean="0"/>
              <a:t>ファイル</a:t>
            </a:r>
            <a:endParaRPr kumimoji="1" lang="en-US" altLang="ja-JP" dirty="0" smtClean="0"/>
          </a:p>
          <a:p>
            <a:pPr algn="ctr"/>
            <a:r>
              <a:rPr lang="ja-JP" altLang="en-US" sz="1000" dirty="0" smtClean="0"/>
              <a:t>ここにプログラムを記述</a:t>
            </a:r>
            <a:endParaRPr kumimoji="1" lang="ja-JP" altLang="en-US" sz="1000" dirty="0"/>
          </a:p>
        </p:txBody>
      </p:sp>
      <p:sp>
        <p:nvSpPr>
          <p:cNvPr id="9" name="正方形/長方形 8"/>
          <p:cNvSpPr/>
          <p:nvPr/>
        </p:nvSpPr>
        <p:spPr>
          <a:xfrm>
            <a:off x="4423518" y="4369576"/>
            <a:ext cx="2325077" cy="48374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dirty="0"/>
              <a:t>l</a:t>
            </a:r>
            <a:r>
              <a:rPr lang="en-US" altLang="ja-JP" dirty="0" smtClean="0"/>
              <a:t>eaflet library</a:t>
            </a:r>
            <a:r>
              <a:rPr kumimoji="1" lang="ja-JP" altLang="en-US" dirty="0" smtClean="0"/>
              <a:t>ファイル</a:t>
            </a:r>
            <a:endParaRPr kumimoji="1" lang="ja-JP" altLang="en-US" dirty="0"/>
          </a:p>
        </p:txBody>
      </p:sp>
      <p:sp>
        <p:nvSpPr>
          <p:cNvPr id="10" name="テキスト ボックス 9"/>
          <p:cNvSpPr txBox="1"/>
          <p:nvPr/>
        </p:nvSpPr>
        <p:spPr>
          <a:xfrm>
            <a:off x="3556000" y="5207000"/>
            <a:ext cx="5130800" cy="923330"/>
          </a:xfrm>
          <a:prstGeom prst="rect">
            <a:avLst/>
          </a:prstGeom>
          <a:noFill/>
        </p:spPr>
        <p:txBody>
          <a:bodyPr wrap="square" rtlCol="0">
            <a:spAutoFit/>
          </a:bodyPr>
          <a:lstStyle/>
          <a:p>
            <a:r>
              <a:rPr kumimoji="1" lang="en-US" altLang="ja-JP" dirty="0" smtClean="0"/>
              <a:t>Leaflet1.0.1</a:t>
            </a:r>
            <a:r>
              <a:rPr kumimoji="1" lang="ja-JP" altLang="en-US" dirty="0" smtClean="0"/>
              <a:t>をダウンロード</a:t>
            </a:r>
            <a:endParaRPr kumimoji="1" lang="en-US" altLang="ja-JP" dirty="0" smtClean="0"/>
          </a:p>
          <a:p>
            <a:r>
              <a:rPr lang="en-US" altLang="ja-JP" dirty="0">
                <a:hlinkClick r:id="rId3"/>
              </a:rPr>
              <a:t>http://leafletjs.com/</a:t>
            </a:r>
            <a:r>
              <a:rPr lang="en-US" altLang="ja-JP" dirty="0" smtClean="0">
                <a:hlinkClick r:id="rId3"/>
              </a:rPr>
              <a:t>download.html</a:t>
            </a:r>
            <a:endParaRPr lang="en-US" altLang="ja-JP" dirty="0" smtClean="0"/>
          </a:p>
          <a:p>
            <a:endParaRPr lang="en-US" altLang="ja-JP" dirty="0" smtClean="0"/>
          </a:p>
        </p:txBody>
      </p:sp>
      <p:cxnSp>
        <p:nvCxnSpPr>
          <p:cNvPr id="12" name="直線矢印コネクタ 11"/>
          <p:cNvCxnSpPr>
            <a:stCxn id="6" idx="1"/>
          </p:cNvCxnSpPr>
          <p:nvPr/>
        </p:nvCxnSpPr>
        <p:spPr>
          <a:xfrm flipH="1">
            <a:off x="2579077" y="2620516"/>
            <a:ext cx="1836615" cy="6814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直線矢印コネクタ 13"/>
          <p:cNvCxnSpPr>
            <a:stCxn id="7" idx="1"/>
          </p:cNvCxnSpPr>
          <p:nvPr/>
        </p:nvCxnSpPr>
        <p:spPr>
          <a:xfrm flipH="1">
            <a:off x="2178538" y="3232059"/>
            <a:ext cx="2233250" cy="4509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直線矢印コネクタ 15"/>
          <p:cNvCxnSpPr>
            <a:stCxn id="8" idx="1"/>
          </p:cNvCxnSpPr>
          <p:nvPr/>
        </p:nvCxnSpPr>
        <p:spPr>
          <a:xfrm flipH="1">
            <a:off x="2178538" y="3915903"/>
            <a:ext cx="2229346" cy="2067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直線矢印コネクタ 17"/>
          <p:cNvCxnSpPr>
            <a:stCxn id="9" idx="1"/>
          </p:cNvCxnSpPr>
          <p:nvPr/>
        </p:nvCxnSpPr>
        <p:spPr>
          <a:xfrm flipH="1">
            <a:off x="2315308" y="4611449"/>
            <a:ext cx="2108210" cy="16570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788746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447431" y="903837"/>
            <a:ext cx="8229600" cy="4216538"/>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ja-JP" altLang="en-US" sz="2000" dirty="0" smtClean="0"/>
              <a:t>（１）</a:t>
            </a:r>
            <a:r>
              <a:rPr lang="en-US" altLang="ja-JP" sz="2000" dirty="0" smtClean="0"/>
              <a:t>html</a:t>
            </a:r>
            <a:r>
              <a:rPr lang="ja-JP" altLang="en-US" sz="2000" dirty="0" smtClean="0"/>
              <a:t>ファイル</a:t>
            </a:r>
            <a:endParaRPr lang="en-US" altLang="ja-JP" sz="2000" dirty="0" smtClean="0"/>
          </a:p>
          <a:p>
            <a:endParaRPr lang="en-US" altLang="ja-JP" sz="800" dirty="0"/>
          </a:p>
          <a:p>
            <a:r>
              <a:rPr lang="en-US" altLang="ja-JP" sz="1200" dirty="0"/>
              <a:t>&lt;!DOCTYPE html&gt;</a:t>
            </a:r>
          </a:p>
          <a:p>
            <a:r>
              <a:rPr lang="en-US" altLang="ja-JP" sz="1200" dirty="0"/>
              <a:t>&lt;html </a:t>
            </a:r>
            <a:r>
              <a:rPr lang="en-US" altLang="ja-JP" sz="1200" dirty="0" err="1"/>
              <a:t>lang</a:t>
            </a:r>
            <a:r>
              <a:rPr lang="en-US" altLang="ja-JP" sz="1200" dirty="0"/>
              <a:t>="</a:t>
            </a:r>
            <a:r>
              <a:rPr lang="en-US" altLang="ja-JP" sz="1200" dirty="0" err="1"/>
              <a:t>ja</a:t>
            </a:r>
            <a:r>
              <a:rPr lang="en-US" altLang="ja-JP" sz="1200" dirty="0"/>
              <a:t>"&gt;</a:t>
            </a:r>
          </a:p>
          <a:p>
            <a:endParaRPr lang="en-US" altLang="ja-JP" sz="1200" dirty="0"/>
          </a:p>
          <a:p>
            <a:r>
              <a:rPr lang="en-US" altLang="ja-JP" sz="1200" dirty="0"/>
              <a:t>&lt;head&gt;</a:t>
            </a:r>
          </a:p>
          <a:p>
            <a:r>
              <a:rPr lang="en-US" altLang="ja-JP" sz="1200" dirty="0"/>
              <a:t>    &lt;meta charset="UTF-8"&gt;</a:t>
            </a:r>
          </a:p>
          <a:p>
            <a:r>
              <a:rPr lang="en-US" altLang="ja-JP" sz="1200" dirty="0"/>
              <a:t>    &lt;title&gt;Leaflet Sample&lt;/title&gt;</a:t>
            </a:r>
          </a:p>
          <a:p>
            <a:endParaRPr lang="en-US" altLang="ja-JP" sz="1200" dirty="0"/>
          </a:p>
          <a:p>
            <a:r>
              <a:rPr lang="en-US" altLang="ja-JP" sz="1200" dirty="0"/>
              <a:t>   </a:t>
            </a:r>
            <a:r>
              <a:rPr lang="en-US" altLang="ja-JP" sz="1200" dirty="0">
                <a:solidFill>
                  <a:srgbClr val="FF0000"/>
                </a:solidFill>
              </a:rPr>
              <a:t> &lt;!-- Leaflet</a:t>
            </a:r>
            <a:r>
              <a:rPr lang="ja-JP" altLang="en-US" sz="1200" dirty="0">
                <a:solidFill>
                  <a:srgbClr val="FF0000"/>
                </a:solidFill>
              </a:rPr>
              <a:t>ライブラリ読み込み </a:t>
            </a:r>
            <a:r>
              <a:rPr lang="en-US" altLang="ja-JP" sz="1200" dirty="0">
                <a:solidFill>
                  <a:srgbClr val="FF0000"/>
                </a:solidFill>
              </a:rPr>
              <a:t>--&gt;</a:t>
            </a:r>
          </a:p>
          <a:p>
            <a:r>
              <a:rPr lang="en-US" altLang="ja-JP" sz="1200" dirty="0"/>
              <a:t>    &lt;script </a:t>
            </a:r>
            <a:r>
              <a:rPr lang="en-US" altLang="ja-JP" sz="1200" dirty="0" err="1"/>
              <a:t>src</a:t>
            </a:r>
            <a:r>
              <a:rPr lang="en-US" altLang="ja-JP" sz="1200" dirty="0"/>
              <a:t>="./leaflet-1.0.1/leaflet/</a:t>
            </a:r>
            <a:r>
              <a:rPr lang="en-US" altLang="ja-JP" sz="1200" dirty="0" err="1"/>
              <a:t>leaflet.js</a:t>
            </a:r>
            <a:r>
              <a:rPr lang="en-US" altLang="ja-JP" sz="1200" dirty="0"/>
              <a:t> "&gt;&lt;/script&gt;</a:t>
            </a:r>
          </a:p>
          <a:p>
            <a:r>
              <a:rPr lang="en-US" altLang="ja-JP" sz="1200" dirty="0"/>
              <a:t>    &lt;link </a:t>
            </a:r>
            <a:r>
              <a:rPr lang="en-US" altLang="ja-JP" sz="1200" dirty="0" err="1"/>
              <a:t>href</a:t>
            </a:r>
            <a:r>
              <a:rPr lang="en-US" altLang="ja-JP" sz="1200" dirty="0"/>
              <a:t>="./leaflet-1.0.1/leaflet/</a:t>
            </a:r>
            <a:r>
              <a:rPr lang="en-US" altLang="ja-JP" sz="1200" dirty="0" err="1"/>
              <a:t>leaflet.css</a:t>
            </a:r>
            <a:r>
              <a:rPr lang="en-US" altLang="ja-JP" sz="1200" dirty="0"/>
              <a:t> " </a:t>
            </a:r>
            <a:r>
              <a:rPr lang="en-US" altLang="ja-JP" sz="1200" dirty="0" err="1"/>
              <a:t>rel</a:t>
            </a:r>
            <a:r>
              <a:rPr lang="en-US" altLang="ja-JP" sz="1200" dirty="0"/>
              <a:t>="</a:t>
            </a:r>
            <a:r>
              <a:rPr lang="en-US" altLang="ja-JP" sz="1200" dirty="0" err="1"/>
              <a:t>stylesheet</a:t>
            </a:r>
            <a:r>
              <a:rPr lang="en-US" altLang="ja-JP" sz="1200" dirty="0"/>
              <a:t>" /&gt;</a:t>
            </a:r>
          </a:p>
          <a:p>
            <a:r>
              <a:rPr lang="en-US" altLang="ja-JP" sz="1200" dirty="0"/>
              <a:t> </a:t>
            </a:r>
            <a:r>
              <a:rPr lang="en-US" altLang="ja-JP" sz="1200" dirty="0" smtClean="0"/>
              <a:t>   </a:t>
            </a:r>
            <a:r>
              <a:rPr lang="en-US" altLang="ja-JP" sz="1200" dirty="0" smtClean="0">
                <a:solidFill>
                  <a:srgbClr val="FF0000"/>
                </a:solidFill>
              </a:rPr>
              <a:t>&lt;!</a:t>
            </a:r>
            <a:r>
              <a:rPr lang="en-US" altLang="ja-JP" sz="1200" dirty="0">
                <a:solidFill>
                  <a:srgbClr val="FF0000"/>
                </a:solidFill>
              </a:rPr>
              <a:t>-- CSS</a:t>
            </a:r>
            <a:r>
              <a:rPr lang="ja-JP" altLang="en-US" sz="1200" dirty="0">
                <a:solidFill>
                  <a:srgbClr val="FF0000"/>
                </a:solidFill>
              </a:rPr>
              <a:t>読み込み </a:t>
            </a:r>
            <a:r>
              <a:rPr lang="en-US" altLang="ja-JP" sz="1200" dirty="0">
                <a:solidFill>
                  <a:srgbClr val="FF0000"/>
                </a:solidFill>
              </a:rPr>
              <a:t>--&gt;</a:t>
            </a:r>
          </a:p>
          <a:p>
            <a:r>
              <a:rPr lang="en-US" altLang="ja-JP" sz="1200" dirty="0"/>
              <a:t>    &lt;link </a:t>
            </a:r>
            <a:r>
              <a:rPr lang="en-US" altLang="ja-JP" sz="1200" dirty="0" err="1"/>
              <a:t>href</a:t>
            </a:r>
            <a:r>
              <a:rPr lang="en-US" altLang="ja-JP" sz="1200" dirty="0"/>
              <a:t>="./</a:t>
            </a:r>
            <a:r>
              <a:rPr lang="en-US" altLang="ja-JP" sz="1200" dirty="0" err="1"/>
              <a:t>css</a:t>
            </a:r>
            <a:r>
              <a:rPr lang="en-US" altLang="ja-JP" sz="1200" dirty="0"/>
              <a:t>/</a:t>
            </a:r>
            <a:r>
              <a:rPr lang="en-US" altLang="ja-JP" sz="1200" dirty="0" err="1"/>
              <a:t>stylesheet.css</a:t>
            </a:r>
            <a:r>
              <a:rPr lang="en-US" altLang="ja-JP" sz="1200" dirty="0"/>
              <a:t>" </a:t>
            </a:r>
            <a:r>
              <a:rPr lang="en-US" altLang="ja-JP" sz="1200" dirty="0" err="1"/>
              <a:t>rel</a:t>
            </a:r>
            <a:r>
              <a:rPr lang="en-US" altLang="ja-JP" sz="1200" dirty="0"/>
              <a:t>="</a:t>
            </a:r>
            <a:r>
              <a:rPr lang="en-US" altLang="ja-JP" sz="1200" dirty="0" err="1"/>
              <a:t>stylesheet</a:t>
            </a:r>
            <a:r>
              <a:rPr lang="en-US" altLang="ja-JP" sz="1200" dirty="0"/>
              <a:t>" /&gt;</a:t>
            </a:r>
          </a:p>
          <a:p>
            <a:r>
              <a:rPr lang="en-US" altLang="ja-JP" sz="1200" dirty="0"/>
              <a:t>&lt;/head&gt;</a:t>
            </a:r>
          </a:p>
          <a:p>
            <a:r>
              <a:rPr lang="en-US" altLang="ja-JP" sz="1200" dirty="0"/>
              <a:t>&lt;body&gt;</a:t>
            </a:r>
          </a:p>
          <a:p>
            <a:r>
              <a:rPr lang="en-US" altLang="ja-JP" sz="1200" dirty="0"/>
              <a:t>    </a:t>
            </a:r>
            <a:r>
              <a:rPr lang="en-US" altLang="ja-JP" sz="1200" dirty="0">
                <a:solidFill>
                  <a:srgbClr val="FF0000"/>
                </a:solidFill>
              </a:rPr>
              <a:t>&lt;!-- Map</a:t>
            </a:r>
            <a:r>
              <a:rPr lang="ja-JP" altLang="en-US" sz="1200" dirty="0">
                <a:solidFill>
                  <a:srgbClr val="FF0000"/>
                </a:solidFill>
              </a:rPr>
              <a:t>読み込み </a:t>
            </a:r>
            <a:r>
              <a:rPr lang="en-US" altLang="ja-JP" sz="1200" dirty="0">
                <a:solidFill>
                  <a:srgbClr val="FF0000"/>
                </a:solidFill>
              </a:rPr>
              <a:t>--&gt;</a:t>
            </a:r>
          </a:p>
          <a:p>
            <a:r>
              <a:rPr lang="en-US" altLang="ja-JP" sz="1200" dirty="0"/>
              <a:t>    &lt;div id="map"&gt;&lt;/div&gt;</a:t>
            </a:r>
          </a:p>
          <a:p>
            <a:r>
              <a:rPr lang="en-US" altLang="ja-JP" sz="1200" dirty="0"/>
              <a:t>    </a:t>
            </a:r>
            <a:r>
              <a:rPr lang="en-US" altLang="ja-JP" sz="1200" dirty="0">
                <a:solidFill>
                  <a:srgbClr val="FF0000"/>
                </a:solidFill>
              </a:rPr>
              <a:t>&lt;!-- JS</a:t>
            </a:r>
            <a:r>
              <a:rPr lang="ja-JP" altLang="en-US" sz="1200" dirty="0">
                <a:solidFill>
                  <a:srgbClr val="FF0000"/>
                </a:solidFill>
              </a:rPr>
              <a:t>読み込み </a:t>
            </a:r>
            <a:r>
              <a:rPr lang="en-US" altLang="ja-JP" sz="1200" dirty="0">
                <a:solidFill>
                  <a:srgbClr val="FF0000"/>
                </a:solidFill>
              </a:rPr>
              <a:t>--&gt;</a:t>
            </a:r>
          </a:p>
          <a:p>
            <a:r>
              <a:rPr lang="en-US" altLang="ja-JP" sz="1200" dirty="0"/>
              <a:t>    &lt;script </a:t>
            </a:r>
            <a:r>
              <a:rPr lang="en-US" altLang="ja-JP" sz="1200" dirty="0" err="1"/>
              <a:t>src</a:t>
            </a:r>
            <a:r>
              <a:rPr lang="en-US" altLang="ja-JP" sz="1200" dirty="0"/>
              <a:t>="./</a:t>
            </a:r>
            <a:r>
              <a:rPr lang="en-US" altLang="ja-JP" sz="1200" dirty="0" err="1"/>
              <a:t>js</a:t>
            </a:r>
            <a:r>
              <a:rPr lang="en-US" altLang="ja-JP" sz="1200" dirty="0"/>
              <a:t>/</a:t>
            </a:r>
            <a:r>
              <a:rPr lang="en-US" altLang="ja-JP" sz="1200" dirty="0" err="1"/>
              <a:t>script.js</a:t>
            </a:r>
            <a:r>
              <a:rPr lang="en-US" altLang="ja-JP" sz="1200" dirty="0"/>
              <a:t>"&gt;&lt;/script&gt;</a:t>
            </a:r>
          </a:p>
          <a:p>
            <a:r>
              <a:rPr lang="en-US" altLang="ja-JP" sz="1200" dirty="0"/>
              <a:t>&lt;/body&gt;</a:t>
            </a:r>
          </a:p>
          <a:p>
            <a:r>
              <a:rPr lang="en-US" altLang="ja-JP" sz="1200" dirty="0"/>
              <a:t>&lt;/html</a:t>
            </a:r>
            <a:r>
              <a:rPr lang="en-US" altLang="ja-JP" sz="1200" dirty="0" smtClean="0"/>
              <a:t>&gt;</a:t>
            </a:r>
            <a:endParaRPr lang="en-US" altLang="ja-JP" sz="1200" dirty="0"/>
          </a:p>
        </p:txBody>
      </p:sp>
      <p:sp>
        <p:nvSpPr>
          <p:cNvPr id="4" name="スライド番号プレースホルダー 3"/>
          <p:cNvSpPr>
            <a:spLocks noGrp="1"/>
          </p:cNvSpPr>
          <p:nvPr>
            <p:ph type="sldNum" sz="quarter" idx="12"/>
          </p:nvPr>
        </p:nvSpPr>
        <p:spPr/>
        <p:txBody>
          <a:bodyPr/>
          <a:lstStyle/>
          <a:p>
            <a:fld id="{C1AFE419-7324-4948-85A6-7421EDCAF954}" type="slidenum">
              <a:rPr kumimoji="1" lang="ja-JP" altLang="en-US" smtClean="0"/>
              <a:t>33</a:t>
            </a:fld>
            <a:endParaRPr kumimoji="1" lang="ja-JP" altLang="en-US"/>
          </a:p>
        </p:txBody>
      </p:sp>
    </p:spTree>
    <p:extLst>
      <p:ext uri="{BB962C8B-B14F-4D97-AF65-F5344CB8AC3E}">
        <p14:creationId xmlns:p14="http://schemas.microsoft.com/office/powerpoint/2010/main" val="377373983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447431" y="981989"/>
            <a:ext cx="8229600" cy="236988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ja-JP" altLang="en-US" sz="2000" dirty="0" smtClean="0"/>
              <a:t>（２）</a:t>
            </a:r>
            <a:r>
              <a:rPr lang="en-US" altLang="ja-JP" sz="2000" dirty="0" err="1" smtClean="0"/>
              <a:t>css</a:t>
            </a:r>
            <a:r>
              <a:rPr lang="ja-JP" altLang="en-US" sz="2000" dirty="0" smtClean="0"/>
              <a:t>ファイル</a:t>
            </a:r>
            <a:endParaRPr lang="en-US" altLang="ja-JP" sz="2000" dirty="0" smtClean="0"/>
          </a:p>
          <a:p>
            <a:endParaRPr lang="en-US" altLang="ja-JP" sz="800" dirty="0"/>
          </a:p>
          <a:p>
            <a:r>
              <a:rPr lang="en-US" altLang="ja-JP" sz="1200" dirty="0"/>
              <a:t>html, body {</a:t>
            </a:r>
          </a:p>
          <a:p>
            <a:r>
              <a:rPr lang="en-US" altLang="ja-JP" sz="1200" dirty="0"/>
              <a:t>    height: 100%;</a:t>
            </a:r>
          </a:p>
          <a:p>
            <a:r>
              <a:rPr lang="en-US" altLang="ja-JP" sz="1200" dirty="0"/>
              <a:t>    padding: 0;</a:t>
            </a:r>
          </a:p>
          <a:p>
            <a:r>
              <a:rPr lang="en-US" altLang="ja-JP" sz="1200" dirty="0"/>
              <a:t>    margin: 0;</a:t>
            </a:r>
          </a:p>
          <a:p>
            <a:r>
              <a:rPr lang="en-US" altLang="ja-JP" sz="1200" dirty="0"/>
              <a:t>}</a:t>
            </a:r>
          </a:p>
          <a:p>
            <a:endParaRPr lang="en-US" altLang="ja-JP" sz="1200" dirty="0"/>
          </a:p>
          <a:p>
            <a:r>
              <a:rPr lang="en-US" altLang="ja-JP" sz="1200" dirty="0"/>
              <a:t>#map {</a:t>
            </a:r>
          </a:p>
          <a:p>
            <a:r>
              <a:rPr lang="en-US" altLang="ja-JP" sz="1200" dirty="0"/>
              <a:t>    z-index: 0;</a:t>
            </a:r>
          </a:p>
          <a:p>
            <a:r>
              <a:rPr lang="en-US" altLang="ja-JP" sz="1200" dirty="0"/>
              <a:t>    height: 100%;</a:t>
            </a:r>
          </a:p>
          <a:p>
            <a:r>
              <a:rPr lang="en-US" altLang="ja-JP" sz="1200" dirty="0"/>
              <a:t>}</a:t>
            </a:r>
          </a:p>
        </p:txBody>
      </p:sp>
      <p:sp>
        <p:nvSpPr>
          <p:cNvPr id="4" name="スライド番号プレースホルダー 3"/>
          <p:cNvSpPr>
            <a:spLocks noGrp="1"/>
          </p:cNvSpPr>
          <p:nvPr>
            <p:ph type="sldNum" sz="quarter" idx="12"/>
          </p:nvPr>
        </p:nvSpPr>
        <p:spPr/>
        <p:txBody>
          <a:bodyPr/>
          <a:lstStyle/>
          <a:p>
            <a:fld id="{C1AFE419-7324-4948-85A6-7421EDCAF954}" type="slidenum">
              <a:rPr kumimoji="1" lang="ja-JP" altLang="en-US" smtClean="0"/>
              <a:t>34</a:t>
            </a:fld>
            <a:endParaRPr kumimoji="1" lang="ja-JP" altLang="en-US"/>
          </a:p>
        </p:txBody>
      </p:sp>
    </p:spTree>
    <p:extLst>
      <p:ext uri="{BB962C8B-B14F-4D97-AF65-F5344CB8AC3E}">
        <p14:creationId xmlns:p14="http://schemas.microsoft.com/office/powerpoint/2010/main" val="358676257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447431" y="1050372"/>
            <a:ext cx="8229600" cy="1754326"/>
          </a:xfrm>
          <a:prstGeom prst="rect">
            <a:avLst/>
          </a:prstGeom>
          <a:noFill/>
        </p:spPr>
        <p:txBody>
          <a:bodyPr wrap="square" rtlCol="0">
            <a:spAutoFit/>
          </a:bodyPr>
          <a:lstStyle/>
          <a:p>
            <a:r>
              <a:rPr lang="ja-JP" altLang="en-US" sz="2000" dirty="0" smtClean="0"/>
              <a:t>（３）</a:t>
            </a:r>
            <a:r>
              <a:rPr lang="en-US" altLang="ja-JP" sz="2000" dirty="0" smtClean="0"/>
              <a:t>Open Street Map</a:t>
            </a:r>
            <a:r>
              <a:rPr lang="ja-JP" altLang="en-US" sz="2000" dirty="0" smtClean="0"/>
              <a:t>を読み込む</a:t>
            </a:r>
          </a:p>
          <a:p>
            <a:r>
              <a:rPr lang="en-US" altLang="ja-JP" dirty="0" smtClean="0"/>
              <a:t>※</a:t>
            </a:r>
            <a:r>
              <a:rPr lang="ja-JP" altLang="en-US" dirty="0" smtClean="0"/>
              <a:t>日本記者クラブ（北緯：</a:t>
            </a:r>
            <a:r>
              <a:rPr lang="en-US" altLang="ja-JP" dirty="0" smtClean="0"/>
              <a:t>35.671230</a:t>
            </a:r>
            <a:r>
              <a:rPr lang="ja-JP" altLang="en-US" dirty="0" smtClean="0"/>
              <a:t>　東経：</a:t>
            </a:r>
            <a:r>
              <a:rPr lang="en-US" altLang="ja-JP" dirty="0" smtClean="0"/>
              <a:t>139.754448</a:t>
            </a:r>
          </a:p>
          <a:p>
            <a:endParaRPr lang="en-US" altLang="ja-JP" sz="800" dirty="0"/>
          </a:p>
          <a:p>
            <a:r>
              <a:rPr lang="en-US" altLang="ja-JP" dirty="0" smtClean="0"/>
              <a:t>① </a:t>
            </a:r>
            <a:r>
              <a:rPr lang="ja-JP" altLang="en-US" dirty="0" smtClean="0"/>
              <a:t>以下のプログラムを「</a:t>
            </a:r>
            <a:r>
              <a:rPr lang="en-US" altLang="ja-JP" dirty="0" err="1" smtClean="0"/>
              <a:t>script.js</a:t>
            </a:r>
            <a:r>
              <a:rPr lang="ja-JP" altLang="en-US" dirty="0" smtClean="0"/>
              <a:t>」ファイルにコピーして保存</a:t>
            </a:r>
            <a:endParaRPr lang="en-US" altLang="ja-JP" dirty="0" smtClean="0"/>
          </a:p>
          <a:p>
            <a:endParaRPr lang="en-US" altLang="ja-JP" sz="800" dirty="0"/>
          </a:p>
          <a:p>
            <a:r>
              <a:rPr lang="en-US" altLang="ja-JP" dirty="0" smtClean="0"/>
              <a:t>② </a:t>
            </a:r>
            <a:r>
              <a:rPr lang="ja-JP" altLang="en-US" dirty="0" smtClean="0"/>
              <a:t>「</a:t>
            </a:r>
            <a:r>
              <a:rPr lang="en-US" altLang="ja-JP" dirty="0" err="1" smtClean="0"/>
              <a:t>index.html</a:t>
            </a:r>
            <a:r>
              <a:rPr lang="ja-JP" altLang="en-US" dirty="0" smtClean="0"/>
              <a:t>」を</a:t>
            </a:r>
            <a:r>
              <a:rPr lang="en-US" altLang="ja-JP" dirty="0" err="1" smtClean="0"/>
              <a:t>google</a:t>
            </a:r>
            <a:r>
              <a:rPr lang="en-US" altLang="ja-JP" dirty="0" smtClean="0"/>
              <a:t> chrome</a:t>
            </a:r>
            <a:r>
              <a:rPr lang="ja-JP" altLang="en-US" dirty="0" smtClean="0"/>
              <a:t>で展開</a:t>
            </a:r>
            <a:endParaRPr lang="en-US" altLang="ja-JP" dirty="0" smtClean="0"/>
          </a:p>
          <a:p>
            <a:endParaRPr lang="en-US" altLang="ja-JP" dirty="0" smtClean="0"/>
          </a:p>
        </p:txBody>
      </p:sp>
      <p:sp>
        <p:nvSpPr>
          <p:cNvPr id="4" name="スライド番号プレースホルダー 3"/>
          <p:cNvSpPr>
            <a:spLocks noGrp="1"/>
          </p:cNvSpPr>
          <p:nvPr>
            <p:ph type="sldNum" sz="quarter" idx="12"/>
          </p:nvPr>
        </p:nvSpPr>
        <p:spPr/>
        <p:txBody>
          <a:bodyPr/>
          <a:lstStyle/>
          <a:p>
            <a:fld id="{C1AFE419-7324-4948-85A6-7421EDCAF954}" type="slidenum">
              <a:rPr kumimoji="1" lang="ja-JP" altLang="en-US" smtClean="0"/>
              <a:t>35</a:t>
            </a:fld>
            <a:endParaRPr kumimoji="1" lang="ja-JP" altLang="en-US"/>
          </a:p>
        </p:txBody>
      </p:sp>
      <p:sp>
        <p:nvSpPr>
          <p:cNvPr id="5" name="テキスト ボックス 4"/>
          <p:cNvSpPr txBox="1"/>
          <p:nvPr/>
        </p:nvSpPr>
        <p:spPr>
          <a:xfrm>
            <a:off x="457200" y="2608318"/>
            <a:ext cx="8229600" cy="347787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altLang="ja-JP" sz="2000" dirty="0" err="1"/>
              <a:t>var</a:t>
            </a:r>
            <a:r>
              <a:rPr lang="en-US" altLang="ja-JP" sz="2000" dirty="0"/>
              <a:t> map = </a:t>
            </a:r>
            <a:r>
              <a:rPr lang="en-US" altLang="ja-JP" sz="2000" dirty="0" err="1"/>
              <a:t>L.map</a:t>
            </a:r>
            <a:r>
              <a:rPr lang="en-US" altLang="ja-JP" sz="2000" dirty="0"/>
              <a:t>('map');</a:t>
            </a:r>
          </a:p>
          <a:p>
            <a:endParaRPr lang="en-US" altLang="ja-JP" sz="2000" dirty="0"/>
          </a:p>
          <a:p>
            <a:r>
              <a:rPr lang="en-US" altLang="ja-JP" sz="2000" dirty="0" err="1"/>
              <a:t>L.tileLayer</a:t>
            </a:r>
            <a:r>
              <a:rPr lang="en-US" altLang="ja-JP" sz="2000" dirty="0"/>
              <a:t>('https://{s}.</a:t>
            </a:r>
            <a:r>
              <a:rPr lang="en-US" altLang="ja-JP" sz="2000" dirty="0" err="1"/>
              <a:t>tile.openstreetmap.org</a:t>
            </a:r>
            <a:r>
              <a:rPr lang="en-US" altLang="ja-JP" sz="2000" dirty="0"/>
              <a:t>/{z}/{x}/{y}.</a:t>
            </a:r>
            <a:r>
              <a:rPr lang="en-US" altLang="ja-JP" sz="2000" dirty="0" err="1"/>
              <a:t>png</a:t>
            </a:r>
            <a:r>
              <a:rPr lang="en-US" altLang="ja-JP" sz="2000" dirty="0"/>
              <a:t>', {</a:t>
            </a:r>
          </a:p>
          <a:p>
            <a:r>
              <a:rPr lang="en-US" altLang="ja-JP" sz="2000" dirty="0"/>
              <a:t>    attribution: '&amp;copy; &lt;a </a:t>
            </a:r>
            <a:r>
              <a:rPr lang="en-US" altLang="ja-JP" sz="2000" dirty="0" err="1"/>
              <a:t>href</a:t>
            </a:r>
            <a:r>
              <a:rPr lang="en-US" altLang="ja-JP" sz="2000" dirty="0"/>
              <a:t>="http://</a:t>
            </a:r>
            <a:r>
              <a:rPr lang="en-US" altLang="ja-JP" sz="2000" dirty="0" err="1"/>
              <a:t>osm.org</a:t>
            </a:r>
            <a:r>
              <a:rPr lang="en-US" altLang="ja-JP" sz="2000" dirty="0"/>
              <a:t>/copyright"&gt;</a:t>
            </a:r>
            <a:r>
              <a:rPr lang="en-US" altLang="ja-JP" sz="2000" dirty="0" err="1"/>
              <a:t>OpenStreetMap</a:t>
            </a:r>
            <a:r>
              <a:rPr lang="en-US" altLang="ja-JP" sz="2000" dirty="0"/>
              <a:t>&lt;/a&gt; contributors'</a:t>
            </a:r>
          </a:p>
          <a:p>
            <a:r>
              <a:rPr lang="en-US" altLang="ja-JP" sz="2000" dirty="0"/>
              <a:t>}).</a:t>
            </a:r>
            <a:r>
              <a:rPr lang="en-US" altLang="ja-JP" sz="2000" dirty="0" err="1"/>
              <a:t>addTo</a:t>
            </a:r>
            <a:r>
              <a:rPr lang="en-US" altLang="ja-JP" sz="2000" dirty="0"/>
              <a:t>(map);</a:t>
            </a:r>
          </a:p>
          <a:p>
            <a:endParaRPr lang="en-US" altLang="ja-JP" sz="2000" dirty="0"/>
          </a:p>
          <a:p>
            <a:r>
              <a:rPr lang="en-US" altLang="ja-JP" sz="2000" dirty="0" err="1"/>
              <a:t>map.setView</a:t>
            </a:r>
            <a:r>
              <a:rPr lang="en-US" altLang="ja-JP" sz="2000" dirty="0"/>
              <a:t>([35.671230, 139.754448], 16)</a:t>
            </a:r>
            <a:r>
              <a:rPr lang="en-US" altLang="ja-JP" sz="2000" dirty="0" smtClean="0"/>
              <a:t>;</a:t>
            </a:r>
          </a:p>
          <a:p>
            <a:r>
              <a:rPr lang="en-US" altLang="ja-JP" sz="2000" dirty="0" smtClean="0">
                <a:solidFill>
                  <a:srgbClr val="FF0000"/>
                </a:solidFill>
              </a:rPr>
              <a:t>//</a:t>
            </a:r>
            <a:r>
              <a:rPr lang="ja-JP" altLang="en-US" sz="2000" dirty="0" smtClean="0">
                <a:solidFill>
                  <a:srgbClr val="FF0000"/>
                </a:solidFill>
              </a:rPr>
              <a:t>北緯</a:t>
            </a:r>
            <a:r>
              <a:rPr lang="en-US" altLang="ja-JP" sz="2000" dirty="0">
                <a:solidFill>
                  <a:srgbClr val="FF0000"/>
                </a:solidFill>
              </a:rPr>
              <a:t>35.671230,</a:t>
            </a:r>
            <a:r>
              <a:rPr lang="ja-JP" altLang="en-US" sz="2000" dirty="0">
                <a:solidFill>
                  <a:srgbClr val="FF0000"/>
                </a:solidFill>
              </a:rPr>
              <a:t>東経</a:t>
            </a:r>
            <a:r>
              <a:rPr lang="en-US" altLang="ja-JP" sz="2000" dirty="0">
                <a:solidFill>
                  <a:srgbClr val="FF0000"/>
                </a:solidFill>
              </a:rPr>
              <a:t>139.754448</a:t>
            </a:r>
            <a:r>
              <a:rPr lang="ja-JP" altLang="en-US" sz="2000" dirty="0">
                <a:solidFill>
                  <a:srgbClr val="FF0000"/>
                </a:solidFill>
              </a:rPr>
              <a:t>を中心にした、ズームレベル</a:t>
            </a:r>
            <a:r>
              <a:rPr lang="en-US" altLang="ja-JP" sz="2000" dirty="0">
                <a:solidFill>
                  <a:srgbClr val="FF0000"/>
                </a:solidFill>
              </a:rPr>
              <a:t>16</a:t>
            </a:r>
            <a:r>
              <a:rPr lang="ja-JP" altLang="en-US" sz="2000" dirty="0">
                <a:solidFill>
                  <a:srgbClr val="FF0000"/>
                </a:solidFill>
              </a:rPr>
              <a:t>の地図</a:t>
            </a:r>
            <a:r>
              <a:rPr lang="ja-JP" altLang="en-US" sz="2000" dirty="0" smtClean="0">
                <a:solidFill>
                  <a:srgbClr val="FF0000"/>
                </a:solidFill>
              </a:rPr>
              <a:t>を作成</a:t>
            </a:r>
            <a:endParaRPr lang="en-US" altLang="ja-JP" sz="2000" dirty="0">
              <a:solidFill>
                <a:srgbClr val="FF0000"/>
              </a:solidFill>
            </a:endParaRPr>
          </a:p>
          <a:p>
            <a:endParaRPr lang="en-US" altLang="ja-JP" sz="2000" dirty="0" smtClean="0"/>
          </a:p>
        </p:txBody>
      </p:sp>
    </p:spTree>
    <p:extLst>
      <p:ext uri="{BB962C8B-B14F-4D97-AF65-F5344CB8AC3E}">
        <p14:creationId xmlns:p14="http://schemas.microsoft.com/office/powerpoint/2010/main" val="205175122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447431" y="1050372"/>
            <a:ext cx="8229600" cy="677108"/>
          </a:xfrm>
          <a:prstGeom prst="rect">
            <a:avLst/>
          </a:prstGeom>
          <a:noFill/>
        </p:spPr>
        <p:txBody>
          <a:bodyPr wrap="square" rtlCol="0">
            <a:spAutoFit/>
          </a:bodyPr>
          <a:lstStyle/>
          <a:p>
            <a:r>
              <a:rPr lang="ja-JP" altLang="en-US" sz="2000" dirty="0" smtClean="0"/>
              <a:t>（４）地理院地図を読み込む</a:t>
            </a:r>
          </a:p>
          <a:p>
            <a:r>
              <a:rPr lang="en-US" altLang="ja-JP" dirty="0" smtClean="0"/>
              <a:t>※</a:t>
            </a:r>
            <a:r>
              <a:rPr lang="ja-JP" altLang="en-US" dirty="0" smtClean="0"/>
              <a:t>日本記者クラブ（北緯：</a:t>
            </a:r>
            <a:r>
              <a:rPr lang="en-US" altLang="ja-JP" dirty="0" smtClean="0"/>
              <a:t>35.671230</a:t>
            </a:r>
            <a:r>
              <a:rPr lang="ja-JP" altLang="en-US" dirty="0" smtClean="0"/>
              <a:t>　東経：</a:t>
            </a:r>
            <a:r>
              <a:rPr lang="en-US" altLang="ja-JP" dirty="0"/>
              <a:t>139.754448</a:t>
            </a:r>
            <a:endParaRPr lang="en-US" altLang="ja-JP" dirty="0" smtClean="0"/>
          </a:p>
        </p:txBody>
      </p:sp>
      <p:sp>
        <p:nvSpPr>
          <p:cNvPr id="4" name="スライド番号プレースホルダー 3"/>
          <p:cNvSpPr>
            <a:spLocks noGrp="1"/>
          </p:cNvSpPr>
          <p:nvPr>
            <p:ph type="sldNum" sz="quarter" idx="12"/>
          </p:nvPr>
        </p:nvSpPr>
        <p:spPr/>
        <p:txBody>
          <a:bodyPr/>
          <a:lstStyle/>
          <a:p>
            <a:fld id="{C1AFE419-7324-4948-85A6-7421EDCAF954}" type="slidenum">
              <a:rPr kumimoji="1" lang="ja-JP" altLang="en-US" smtClean="0"/>
              <a:t>36</a:t>
            </a:fld>
            <a:endParaRPr kumimoji="1" lang="ja-JP" altLang="en-US"/>
          </a:p>
        </p:txBody>
      </p:sp>
      <p:sp>
        <p:nvSpPr>
          <p:cNvPr id="5" name="テキスト ボックス 4"/>
          <p:cNvSpPr txBox="1"/>
          <p:nvPr/>
        </p:nvSpPr>
        <p:spPr>
          <a:xfrm>
            <a:off x="457200" y="2031947"/>
            <a:ext cx="8229600" cy="317009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altLang="ja-JP" sz="2000" dirty="0" err="1"/>
              <a:t>var</a:t>
            </a:r>
            <a:r>
              <a:rPr lang="en-US" altLang="ja-JP" sz="2000" dirty="0"/>
              <a:t> map = </a:t>
            </a:r>
            <a:r>
              <a:rPr lang="en-US" altLang="ja-JP" sz="2000" dirty="0" err="1"/>
              <a:t>L.map</a:t>
            </a:r>
            <a:r>
              <a:rPr lang="en-US" altLang="ja-JP" sz="2000" dirty="0"/>
              <a:t>('map');</a:t>
            </a:r>
          </a:p>
          <a:p>
            <a:endParaRPr lang="en-US" altLang="ja-JP" sz="2000" dirty="0"/>
          </a:p>
          <a:p>
            <a:r>
              <a:rPr lang="en-US" altLang="ja-JP" sz="2000" dirty="0" err="1">
                <a:solidFill>
                  <a:srgbClr val="005775"/>
                </a:solidFill>
                <a:highlight>
                  <a:srgbClr val="FFFFFF"/>
                </a:highlight>
                <a:latin typeface="Consolas"/>
              </a:rPr>
              <a:t>L.tileLayer</a:t>
            </a:r>
            <a:r>
              <a:rPr lang="en-US" altLang="ja-JP" sz="2000" dirty="0">
                <a:solidFill>
                  <a:srgbClr val="005775"/>
                </a:solidFill>
                <a:highlight>
                  <a:srgbClr val="FFFFFF"/>
                </a:highlight>
                <a:latin typeface="Consolas"/>
              </a:rPr>
              <a:t>('https://</a:t>
            </a:r>
            <a:r>
              <a:rPr lang="en-US" altLang="ja-JP" sz="2000" dirty="0" err="1">
                <a:solidFill>
                  <a:srgbClr val="005775"/>
                </a:solidFill>
                <a:highlight>
                  <a:srgbClr val="FFFFFF"/>
                </a:highlight>
                <a:latin typeface="Consolas"/>
              </a:rPr>
              <a:t>cyberjapandata.gsi.go.jp</a:t>
            </a:r>
            <a:r>
              <a:rPr lang="en-US" altLang="ja-JP" sz="2000" dirty="0">
                <a:solidFill>
                  <a:srgbClr val="005775"/>
                </a:solidFill>
                <a:highlight>
                  <a:srgbClr val="FFFFFF"/>
                </a:highlight>
                <a:latin typeface="Consolas"/>
              </a:rPr>
              <a:t>/xyz/pale/{z}/{x}/{y}.</a:t>
            </a:r>
            <a:r>
              <a:rPr lang="en-US" altLang="ja-JP" sz="2000" dirty="0" err="1">
                <a:solidFill>
                  <a:srgbClr val="005775"/>
                </a:solidFill>
                <a:highlight>
                  <a:srgbClr val="FFFFFF"/>
                </a:highlight>
                <a:latin typeface="Consolas"/>
              </a:rPr>
              <a:t>png</a:t>
            </a:r>
            <a:r>
              <a:rPr lang="en-US" altLang="ja-JP" sz="2000" dirty="0">
                <a:solidFill>
                  <a:srgbClr val="005775"/>
                </a:solidFill>
                <a:highlight>
                  <a:srgbClr val="FFFFFF"/>
                </a:highlight>
                <a:latin typeface="Consolas"/>
              </a:rPr>
              <a:t>', {</a:t>
            </a:r>
          </a:p>
          <a:p>
            <a:r>
              <a:rPr lang="en-US" altLang="ja-JP" sz="2000" dirty="0">
                <a:solidFill>
                  <a:srgbClr val="005775"/>
                </a:solidFill>
                <a:highlight>
                  <a:srgbClr val="FFFFFF"/>
                </a:highlight>
                <a:latin typeface="Consolas"/>
              </a:rPr>
              <a:t>    attribution: "&lt;a </a:t>
            </a:r>
            <a:r>
              <a:rPr lang="en-US" altLang="ja-JP" sz="2000" dirty="0" err="1">
                <a:solidFill>
                  <a:srgbClr val="005775"/>
                </a:solidFill>
                <a:highlight>
                  <a:srgbClr val="FFFFFF"/>
                </a:highlight>
                <a:latin typeface="Consolas"/>
              </a:rPr>
              <a:t>href</a:t>
            </a:r>
            <a:r>
              <a:rPr lang="en-US" altLang="ja-JP" sz="2000" dirty="0">
                <a:solidFill>
                  <a:srgbClr val="005775"/>
                </a:solidFill>
                <a:highlight>
                  <a:srgbClr val="FFFFFF"/>
                </a:highlight>
                <a:latin typeface="Consolas"/>
              </a:rPr>
              <a:t>='http://</a:t>
            </a:r>
            <a:r>
              <a:rPr lang="en-US" altLang="ja-JP" sz="2000" dirty="0" err="1">
                <a:solidFill>
                  <a:srgbClr val="005775"/>
                </a:solidFill>
                <a:highlight>
                  <a:srgbClr val="FFFFFF"/>
                </a:highlight>
                <a:latin typeface="Consolas"/>
              </a:rPr>
              <a:t>www.gsi.go.jp</a:t>
            </a:r>
            <a:r>
              <a:rPr lang="en-US" altLang="ja-JP" sz="2000" dirty="0">
                <a:solidFill>
                  <a:srgbClr val="005775"/>
                </a:solidFill>
                <a:highlight>
                  <a:srgbClr val="FFFFFF"/>
                </a:highlight>
                <a:latin typeface="Consolas"/>
              </a:rPr>
              <a:t>/</a:t>
            </a:r>
            <a:r>
              <a:rPr lang="en-US" altLang="ja-JP" sz="2000" dirty="0" err="1">
                <a:solidFill>
                  <a:srgbClr val="005775"/>
                </a:solidFill>
                <a:highlight>
                  <a:srgbClr val="FFFFFF"/>
                </a:highlight>
                <a:latin typeface="Consolas"/>
              </a:rPr>
              <a:t>kikakuchousei</a:t>
            </a:r>
            <a:r>
              <a:rPr lang="en-US" altLang="ja-JP" sz="2000" dirty="0">
                <a:solidFill>
                  <a:srgbClr val="005775"/>
                </a:solidFill>
                <a:highlight>
                  <a:srgbClr val="FFFFFF"/>
                </a:highlight>
                <a:latin typeface="Consolas"/>
              </a:rPr>
              <a:t>/kikakuchousei40182.html' target='_blank'&gt;</a:t>
            </a:r>
            <a:r>
              <a:rPr lang="ja-JP" altLang="en-US" sz="2000" dirty="0">
                <a:solidFill>
                  <a:srgbClr val="005775"/>
                </a:solidFill>
                <a:highlight>
                  <a:srgbClr val="FFFFFF"/>
                </a:highlight>
                <a:latin typeface="Consolas"/>
              </a:rPr>
              <a:t>国土地理院</a:t>
            </a:r>
            <a:r>
              <a:rPr lang="en-US" altLang="ja-JP" sz="2000" dirty="0">
                <a:solidFill>
                  <a:srgbClr val="005775"/>
                </a:solidFill>
                <a:highlight>
                  <a:srgbClr val="FFFFFF"/>
                </a:highlight>
                <a:latin typeface="Consolas"/>
              </a:rPr>
              <a:t>&lt;/a&gt;"</a:t>
            </a:r>
          </a:p>
          <a:p>
            <a:r>
              <a:rPr lang="en-US" altLang="ja-JP" sz="2000" dirty="0">
                <a:solidFill>
                  <a:srgbClr val="005775"/>
                </a:solidFill>
                <a:highlight>
                  <a:srgbClr val="FFFFFF"/>
                </a:highlight>
                <a:latin typeface="Consolas"/>
              </a:rPr>
              <a:t>}).</a:t>
            </a:r>
            <a:r>
              <a:rPr lang="en-US" altLang="ja-JP" sz="2000" dirty="0" err="1">
                <a:solidFill>
                  <a:srgbClr val="005775"/>
                </a:solidFill>
                <a:highlight>
                  <a:srgbClr val="FFFFFF"/>
                </a:highlight>
                <a:latin typeface="Consolas"/>
              </a:rPr>
              <a:t>addTo</a:t>
            </a:r>
            <a:r>
              <a:rPr lang="en-US" altLang="ja-JP" sz="2000" dirty="0">
                <a:solidFill>
                  <a:srgbClr val="005775"/>
                </a:solidFill>
                <a:highlight>
                  <a:srgbClr val="FFFFFF"/>
                </a:highlight>
                <a:latin typeface="Consolas"/>
              </a:rPr>
              <a:t>(map)</a:t>
            </a:r>
            <a:r>
              <a:rPr lang="en-US" altLang="ja-JP" sz="2000" dirty="0" smtClean="0">
                <a:solidFill>
                  <a:srgbClr val="005775"/>
                </a:solidFill>
                <a:highlight>
                  <a:srgbClr val="FFFFFF"/>
                </a:highlight>
                <a:latin typeface="Consolas"/>
              </a:rPr>
              <a:t>;</a:t>
            </a:r>
          </a:p>
          <a:p>
            <a:endParaRPr lang="en-US" altLang="ja-JP" sz="2000" dirty="0">
              <a:solidFill>
                <a:srgbClr val="005775"/>
              </a:solidFill>
              <a:highlight>
                <a:srgbClr val="FFFFFF"/>
              </a:highlight>
              <a:latin typeface="Consolas"/>
            </a:endParaRPr>
          </a:p>
          <a:p>
            <a:r>
              <a:rPr lang="en-US" altLang="ja-JP" sz="2000" dirty="0" err="1"/>
              <a:t>map.setView</a:t>
            </a:r>
            <a:r>
              <a:rPr lang="en-US" altLang="ja-JP" sz="2000" dirty="0"/>
              <a:t>([35.671230, 139.754448], 16)</a:t>
            </a:r>
            <a:r>
              <a:rPr lang="en-US" altLang="ja-JP" sz="2000" dirty="0" smtClean="0"/>
              <a:t>;</a:t>
            </a:r>
            <a:endParaRPr lang="en-US" altLang="ja-JP" sz="2000" dirty="0"/>
          </a:p>
        </p:txBody>
      </p:sp>
    </p:spTree>
    <p:extLst>
      <p:ext uri="{BB962C8B-B14F-4D97-AF65-F5344CB8AC3E}">
        <p14:creationId xmlns:p14="http://schemas.microsoft.com/office/powerpoint/2010/main" val="183107540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447431" y="1050372"/>
            <a:ext cx="8229600" cy="677108"/>
          </a:xfrm>
          <a:prstGeom prst="rect">
            <a:avLst/>
          </a:prstGeom>
          <a:noFill/>
        </p:spPr>
        <p:txBody>
          <a:bodyPr wrap="square" rtlCol="0">
            <a:spAutoFit/>
          </a:bodyPr>
          <a:lstStyle/>
          <a:p>
            <a:r>
              <a:rPr lang="ja-JP" altLang="en-US" sz="2000" dirty="0" smtClean="0"/>
              <a:t>（５）地理院オルソ画像を読み込む</a:t>
            </a:r>
          </a:p>
          <a:p>
            <a:r>
              <a:rPr lang="en-US" altLang="ja-JP" dirty="0" smtClean="0"/>
              <a:t>※</a:t>
            </a:r>
            <a:r>
              <a:rPr lang="ja-JP" altLang="en-US" dirty="0" smtClean="0"/>
              <a:t>日本記者クラブ（北緯：</a:t>
            </a:r>
            <a:r>
              <a:rPr lang="en-US" altLang="ja-JP" dirty="0" smtClean="0"/>
              <a:t>35.671230</a:t>
            </a:r>
            <a:r>
              <a:rPr lang="ja-JP" altLang="en-US" dirty="0" smtClean="0"/>
              <a:t>　東経：</a:t>
            </a:r>
            <a:r>
              <a:rPr lang="en-US" altLang="ja-JP" dirty="0"/>
              <a:t>139.754448</a:t>
            </a:r>
            <a:endParaRPr lang="en-US" altLang="ja-JP" dirty="0" smtClean="0"/>
          </a:p>
        </p:txBody>
      </p:sp>
      <p:sp>
        <p:nvSpPr>
          <p:cNvPr id="4" name="スライド番号プレースホルダー 3"/>
          <p:cNvSpPr>
            <a:spLocks noGrp="1"/>
          </p:cNvSpPr>
          <p:nvPr>
            <p:ph type="sldNum" sz="quarter" idx="12"/>
          </p:nvPr>
        </p:nvSpPr>
        <p:spPr/>
        <p:txBody>
          <a:bodyPr/>
          <a:lstStyle/>
          <a:p>
            <a:fld id="{C1AFE419-7324-4948-85A6-7421EDCAF954}" type="slidenum">
              <a:rPr kumimoji="1" lang="ja-JP" altLang="en-US" smtClean="0"/>
              <a:t>37</a:t>
            </a:fld>
            <a:endParaRPr kumimoji="1" lang="ja-JP" altLang="en-US"/>
          </a:p>
        </p:txBody>
      </p:sp>
      <p:sp>
        <p:nvSpPr>
          <p:cNvPr id="5" name="テキスト ボックス 4"/>
          <p:cNvSpPr txBox="1"/>
          <p:nvPr/>
        </p:nvSpPr>
        <p:spPr>
          <a:xfrm>
            <a:off x="457200" y="2031947"/>
            <a:ext cx="8229600" cy="317009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altLang="ja-JP" sz="2000" dirty="0" err="1"/>
              <a:t>var</a:t>
            </a:r>
            <a:r>
              <a:rPr lang="en-US" altLang="ja-JP" sz="2000" dirty="0"/>
              <a:t> map = </a:t>
            </a:r>
            <a:r>
              <a:rPr lang="en-US" altLang="ja-JP" sz="2000" dirty="0" err="1"/>
              <a:t>L.map</a:t>
            </a:r>
            <a:r>
              <a:rPr lang="en-US" altLang="ja-JP" sz="2000" dirty="0"/>
              <a:t>('map');</a:t>
            </a:r>
          </a:p>
          <a:p>
            <a:endParaRPr lang="en-US" altLang="ja-JP" sz="2000" dirty="0"/>
          </a:p>
          <a:p>
            <a:r>
              <a:rPr lang="en-US" altLang="ja-JP" sz="2000" dirty="0" err="1">
                <a:solidFill>
                  <a:srgbClr val="005775"/>
                </a:solidFill>
                <a:highlight>
                  <a:srgbClr val="FFFFFF"/>
                </a:highlight>
                <a:latin typeface="Consolas"/>
              </a:rPr>
              <a:t>L.tileLayer</a:t>
            </a:r>
            <a:r>
              <a:rPr lang="en-US" altLang="ja-JP" sz="2000" dirty="0">
                <a:solidFill>
                  <a:srgbClr val="005775"/>
                </a:solidFill>
                <a:highlight>
                  <a:srgbClr val="FFFFFF"/>
                </a:highlight>
                <a:latin typeface="Consolas"/>
              </a:rPr>
              <a:t>('https://</a:t>
            </a:r>
            <a:r>
              <a:rPr lang="en-US" altLang="ja-JP" sz="2000" dirty="0" err="1">
                <a:solidFill>
                  <a:srgbClr val="005775"/>
                </a:solidFill>
                <a:highlight>
                  <a:srgbClr val="FFFFFF"/>
                </a:highlight>
                <a:latin typeface="Consolas"/>
              </a:rPr>
              <a:t>cyberjapandata.gsi.go.jp</a:t>
            </a:r>
            <a:r>
              <a:rPr lang="en-US" altLang="ja-JP" sz="2000" dirty="0">
                <a:solidFill>
                  <a:srgbClr val="005775"/>
                </a:solidFill>
                <a:highlight>
                  <a:srgbClr val="FFFFFF"/>
                </a:highlight>
                <a:latin typeface="Consolas"/>
              </a:rPr>
              <a:t>/xyz/ort/{z}/{x}/{y}.jpg', {</a:t>
            </a:r>
          </a:p>
          <a:p>
            <a:r>
              <a:rPr lang="en-US" altLang="ja-JP" sz="2000" dirty="0">
                <a:solidFill>
                  <a:srgbClr val="005775"/>
                </a:solidFill>
                <a:highlight>
                  <a:srgbClr val="FFFFFF"/>
                </a:highlight>
                <a:latin typeface="Consolas"/>
              </a:rPr>
              <a:t>    attribution: "&lt;a </a:t>
            </a:r>
            <a:r>
              <a:rPr lang="en-US" altLang="ja-JP" sz="2000" dirty="0" err="1">
                <a:solidFill>
                  <a:srgbClr val="005775"/>
                </a:solidFill>
                <a:highlight>
                  <a:srgbClr val="FFFFFF"/>
                </a:highlight>
                <a:latin typeface="Consolas"/>
              </a:rPr>
              <a:t>href</a:t>
            </a:r>
            <a:r>
              <a:rPr lang="en-US" altLang="ja-JP" sz="2000" dirty="0">
                <a:solidFill>
                  <a:srgbClr val="005775"/>
                </a:solidFill>
                <a:highlight>
                  <a:srgbClr val="FFFFFF"/>
                </a:highlight>
                <a:latin typeface="Consolas"/>
              </a:rPr>
              <a:t>='http://</a:t>
            </a:r>
            <a:r>
              <a:rPr lang="en-US" altLang="ja-JP" sz="2000" dirty="0" err="1">
                <a:solidFill>
                  <a:srgbClr val="005775"/>
                </a:solidFill>
                <a:highlight>
                  <a:srgbClr val="FFFFFF"/>
                </a:highlight>
                <a:latin typeface="Consolas"/>
              </a:rPr>
              <a:t>www.gsi.go.jp</a:t>
            </a:r>
            <a:r>
              <a:rPr lang="en-US" altLang="ja-JP" sz="2000" dirty="0">
                <a:solidFill>
                  <a:srgbClr val="005775"/>
                </a:solidFill>
                <a:highlight>
                  <a:srgbClr val="FFFFFF"/>
                </a:highlight>
                <a:latin typeface="Consolas"/>
              </a:rPr>
              <a:t>/</a:t>
            </a:r>
            <a:r>
              <a:rPr lang="en-US" altLang="ja-JP" sz="2000" dirty="0" err="1">
                <a:solidFill>
                  <a:srgbClr val="005775"/>
                </a:solidFill>
                <a:highlight>
                  <a:srgbClr val="FFFFFF"/>
                </a:highlight>
                <a:latin typeface="Consolas"/>
              </a:rPr>
              <a:t>kikakuchousei</a:t>
            </a:r>
            <a:r>
              <a:rPr lang="en-US" altLang="ja-JP" sz="2000" dirty="0">
                <a:solidFill>
                  <a:srgbClr val="005775"/>
                </a:solidFill>
                <a:highlight>
                  <a:srgbClr val="FFFFFF"/>
                </a:highlight>
                <a:latin typeface="Consolas"/>
              </a:rPr>
              <a:t>/kikakuchousei40182.html' target='_blank'&gt;</a:t>
            </a:r>
            <a:r>
              <a:rPr lang="ja-JP" altLang="en-US" sz="2000" dirty="0">
                <a:solidFill>
                  <a:srgbClr val="005775"/>
                </a:solidFill>
                <a:highlight>
                  <a:srgbClr val="FFFFFF"/>
                </a:highlight>
                <a:latin typeface="Consolas"/>
              </a:rPr>
              <a:t>国土地理院</a:t>
            </a:r>
            <a:r>
              <a:rPr lang="en-US" altLang="ja-JP" sz="2000" dirty="0">
                <a:solidFill>
                  <a:srgbClr val="005775"/>
                </a:solidFill>
                <a:highlight>
                  <a:srgbClr val="FFFFFF"/>
                </a:highlight>
                <a:latin typeface="Consolas"/>
              </a:rPr>
              <a:t>&lt;/a&gt;"</a:t>
            </a:r>
          </a:p>
          <a:p>
            <a:r>
              <a:rPr lang="en-US" altLang="ja-JP" sz="2000" dirty="0">
                <a:solidFill>
                  <a:srgbClr val="005775"/>
                </a:solidFill>
                <a:highlight>
                  <a:srgbClr val="FFFFFF"/>
                </a:highlight>
                <a:latin typeface="Consolas"/>
              </a:rPr>
              <a:t>}).</a:t>
            </a:r>
            <a:r>
              <a:rPr lang="en-US" altLang="ja-JP" sz="2000" dirty="0" err="1">
                <a:solidFill>
                  <a:srgbClr val="005775"/>
                </a:solidFill>
                <a:highlight>
                  <a:srgbClr val="FFFFFF"/>
                </a:highlight>
                <a:latin typeface="Consolas"/>
              </a:rPr>
              <a:t>addTo</a:t>
            </a:r>
            <a:r>
              <a:rPr lang="en-US" altLang="ja-JP" sz="2000" dirty="0">
                <a:solidFill>
                  <a:srgbClr val="005775"/>
                </a:solidFill>
                <a:highlight>
                  <a:srgbClr val="FFFFFF"/>
                </a:highlight>
                <a:latin typeface="Consolas"/>
              </a:rPr>
              <a:t>(map);</a:t>
            </a:r>
          </a:p>
          <a:p>
            <a:endParaRPr lang="en-US" altLang="ja-JP" sz="2000" dirty="0">
              <a:solidFill>
                <a:srgbClr val="005775"/>
              </a:solidFill>
              <a:highlight>
                <a:srgbClr val="FFFFFF"/>
              </a:highlight>
              <a:latin typeface="Consolas"/>
            </a:endParaRPr>
          </a:p>
          <a:p>
            <a:r>
              <a:rPr lang="en-US" altLang="ja-JP" sz="2000" dirty="0" err="1"/>
              <a:t>map.setView</a:t>
            </a:r>
            <a:r>
              <a:rPr lang="en-US" altLang="ja-JP" sz="2000" dirty="0"/>
              <a:t>([35.671230, 139.754448], 16)</a:t>
            </a:r>
            <a:r>
              <a:rPr lang="en-US" altLang="ja-JP" sz="2000" dirty="0" smtClean="0"/>
              <a:t>;</a:t>
            </a:r>
            <a:endParaRPr lang="en-US" altLang="ja-JP" sz="2000" dirty="0"/>
          </a:p>
        </p:txBody>
      </p:sp>
      <p:sp>
        <p:nvSpPr>
          <p:cNvPr id="2" name="テキスト ボックス 1"/>
          <p:cNvSpPr txBox="1"/>
          <p:nvPr/>
        </p:nvSpPr>
        <p:spPr>
          <a:xfrm>
            <a:off x="447432" y="5421923"/>
            <a:ext cx="8229600" cy="1200329"/>
          </a:xfrm>
          <a:prstGeom prst="rect">
            <a:avLst/>
          </a:prstGeom>
          <a:noFill/>
        </p:spPr>
        <p:txBody>
          <a:bodyPr wrap="square" rtlCol="0">
            <a:spAutoFit/>
          </a:bodyPr>
          <a:lstStyle/>
          <a:p>
            <a:r>
              <a:rPr kumimoji="1" lang="en-US" altLang="ja-JP" dirty="0" smtClean="0"/>
              <a:t>※</a:t>
            </a:r>
            <a:r>
              <a:rPr kumimoji="1" lang="ja-JP" altLang="en-US" dirty="0" smtClean="0"/>
              <a:t>オルソ画像とは</a:t>
            </a:r>
            <a:endParaRPr kumimoji="1" lang="en-US" altLang="ja-JP" dirty="0" smtClean="0"/>
          </a:p>
          <a:p>
            <a:r>
              <a:rPr lang="ja-JP" altLang="en-US" dirty="0" smtClean="0"/>
              <a:t>オルソ</a:t>
            </a:r>
            <a:r>
              <a:rPr lang="en-US" altLang="ja-JP" dirty="0" smtClean="0"/>
              <a:t>(</a:t>
            </a:r>
            <a:r>
              <a:rPr lang="en-US" altLang="ja-JP" dirty="0" err="1" smtClean="0"/>
              <a:t>ortho</a:t>
            </a:r>
            <a:r>
              <a:rPr lang="en-US" altLang="ja-JP" dirty="0" smtClean="0"/>
              <a:t>)</a:t>
            </a:r>
            <a:r>
              <a:rPr lang="ja-JP" altLang="en-US" dirty="0" smtClean="0"/>
              <a:t>とはギリシャ語で「正しい</a:t>
            </a:r>
            <a:r>
              <a:rPr lang="en-US" altLang="ja-JP" dirty="0" smtClean="0"/>
              <a:t> </a:t>
            </a:r>
            <a:r>
              <a:rPr lang="ja-JP" altLang="en-US" dirty="0" smtClean="0"/>
              <a:t>ひずみのない」という意味の言葉</a:t>
            </a:r>
            <a:endParaRPr lang="en-US" altLang="ja-JP" dirty="0"/>
          </a:p>
          <a:p>
            <a:r>
              <a:rPr lang="ja-JP" altLang="en-US" dirty="0" smtClean="0"/>
              <a:t>航空写真の撮影の際</a:t>
            </a:r>
            <a:r>
              <a:rPr lang="en-US" altLang="ja-JP" dirty="0" smtClean="0"/>
              <a:t> </a:t>
            </a:r>
            <a:r>
              <a:rPr lang="ja-JP" altLang="en-US" dirty="0" smtClean="0"/>
              <a:t>周縁部などに生じるゆがみを補正し　真上から見たような傾きのない画像に変換して位置情報をつけた画像</a:t>
            </a:r>
            <a:endParaRPr kumimoji="1" lang="en-US" altLang="ja-JP" dirty="0" smtClean="0"/>
          </a:p>
        </p:txBody>
      </p:sp>
    </p:spTree>
    <p:extLst>
      <p:ext uri="{BB962C8B-B14F-4D97-AF65-F5344CB8AC3E}">
        <p14:creationId xmlns:p14="http://schemas.microsoft.com/office/powerpoint/2010/main" val="100733014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447431" y="1050372"/>
            <a:ext cx="8229600" cy="800219"/>
          </a:xfrm>
          <a:prstGeom prst="rect">
            <a:avLst/>
          </a:prstGeom>
          <a:noFill/>
        </p:spPr>
        <p:txBody>
          <a:bodyPr wrap="square" rtlCol="0">
            <a:spAutoFit/>
          </a:bodyPr>
          <a:lstStyle/>
          <a:p>
            <a:r>
              <a:rPr lang="ja-JP" altLang="en-US" sz="2000" dirty="0" smtClean="0"/>
              <a:t>（６）</a:t>
            </a:r>
            <a:r>
              <a:rPr lang="en-US" altLang="ja-JP" sz="2000" dirty="0" smtClean="0"/>
              <a:t>MIERUNE</a:t>
            </a:r>
            <a:r>
              <a:rPr lang="ja-JP" altLang="en-US" sz="2000" dirty="0" smtClean="0"/>
              <a:t>地図を読み込む</a:t>
            </a:r>
          </a:p>
          <a:p>
            <a:r>
              <a:rPr lang="en-US" altLang="ja-JP" dirty="0" smtClean="0"/>
              <a:t>※</a:t>
            </a:r>
            <a:r>
              <a:rPr lang="ja-JP" altLang="en-US" dirty="0" smtClean="0"/>
              <a:t>日本記者クラブ（北緯：</a:t>
            </a:r>
            <a:r>
              <a:rPr lang="en-US" altLang="ja-JP" dirty="0" smtClean="0"/>
              <a:t>35.671230</a:t>
            </a:r>
            <a:r>
              <a:rPr lang="ja-JP" altLang="en-US" dirty="0" smtClean="0"/>
              <a:t>　東経：</a:t>
            </a:r>
            <a:r>
              <a:rPr lang="en-US" altLang="ja-JP" dirty="0" smtClean="0"/>
              <a:t>139.754448</a:t>
            </a:r>
          </a:p>
          <a:p>
            <a:endParaRPr lang="en-US" altLang="ja-JP" sz="800" dirty="0"/>
          </a:p>
        </p:txBody>
      </p:sp>
      <p:sp>
        <p:nvSpPr>
          <p:cNvPr id="4" name="スライド番号プレースホルダー 3"/>
          <p:cNvSpPr>
            <a:spLocks noGrp="1"/>
          </p:cNvSpPr>
          <p:nvPr>
            <p:ph type="sldNum" sz="quarter" idx="12"/>
          </p:nvPr>
        </p:nvSpPr>
        <p:spPr/>
        <p:txBody>
          <a:bodyPr/>
          <a:lstStyle/>
          <a:p>
            <a:fld id="{C1AFE419-7324-4948-85A6-7421EDCAF954}" type="slidenum">
              <a:rPr kumimoji="1" lang="ja-JP" altLang="en-US" smtClean="0"/>
              <a:t>38</a:t>
            </a:fld>
            <a:endParaRPr kumimoji="1" lang="ja-JP" altLang="en-US"/>
          </a:p>
        </p:txBody>
      </p:sp>
      <p:sp>
        <p:nvSpPr>
          <p:cNvPr id="5" name="テキスト ボックス 4"/>
          <p:cNvSpPr txBox="1"/>
          <p:nvPr/>
        </p:nvSpPr>
        <p:spPr>
          <a:xfrm>
            <a:off x="457200" y="2031947"/>
            <a:ext cx="8229600" cy="378565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altLang="ja-JP" sz="2000" dirty="0" err="1"/>
              <a:t>var</a:t>
            </a:r>
            <a:r>
              <a:rPr lang="en-US" altLang="ja-JP" sz="2000" dirty="0"/>
              <a:t> map = </a:t>
            </a:r>
            <a:r>
              <a:rPr lang="en-US" altLang="ja-JP" sz="2000" dirty="0" err="1"/>
              <a:t>L.map</a:t>
            </a:r>
            <a:r>
              <a:rPr lang="en-US" altLang="ja-JP" sz="2000" dirty="0"/>
              <a:t>('map');</a:t>
            </a:r>
          </a:p>
          <a:p>
            <a:endParaRPr lang="en-US" altLang="ja-JP" sz="2000" dirty="0"/>
          </a:p>
          <a:p>
            <a:r>
              <a:rPr lang="en-US" altLang="ja-JP" sz="2000" dirty="0" err="1">
                <a:solidFill>
                  <a:srgbClr val="005775"/>
                </a:solidFill>
                <a:highlight>
                  <a:srgbClr val="FFFFFF"/>
                </a:highlight>
                <a:latin typeface="Consolas"/>
              </a:rPr>
              <a:t>L.tileLayer</a:t>
            </a:r>
            <a:r>
              <a:rPr lang="en-US" altLang="ja-JP" sz="2000" dirty="0">
                <a:solidFill>
                  <a:srgbClr val="005775"/>
                </a:solidFill>
                <a:highlight>
                  <a:srgbClr val="FFFFFF"/>
                </a:highlight>
                <a:latin typeface="Consolas"/>
              </a:rPr>
              <a:t>('https://</a:t>
            </a:r>
            <a:r>
              <a:rPr lang="en-US" altLang="ja-JP" sz="2000" dirty="0" err="1">
                <a:solidFill>
                  <a:srgbClr val="005775"/>
                </a:solidFill>
                <a:highlight>
                  <a:srgbClr val="FFFFFF"/>
                </a:highlight>
                <a:latin typeface="Consolas"/>
              </a:rPr>
              <a:t>tile.mierune.co.jp</a:t>
            </a:r>
            <a:r>
              <a:rPr lang="en-US" altLang="ja-JP" sz="2000" dirty="0">
                <a:solidFill>
                  <a:srgbClr val="005775"/>
                </a:solidFill>
                <a:highlight>
                  <a:srgbClr val="FFFFFF"/>
                </a:highlight>
                <a:latin typeface="Consolas"/>
              </a:rPr>
              <a:t>/</a:t>
            </a:r>
            <a:r>
              <a:rPr lang="en-US" altLang="ja-JP" sz="2000" dirty="0" err="1">
                <a:solidFill>
                  <a:srgbClr val="005775"/>
                </a:solidFill>
                <a:highlight>
                  <a:srgbClr val="FFFFFF"/>
                </a:highlight>
                <a:latin typeface="Consolas"/>
              </a:rPr>
              <a:t>mierune_mono</a:t>
            </a:r>
            <a:r>
              <a:rPr lang="en-US" altLang="ja-JP" sz="2000" dirty="0">
                <a:solidFill>
                  <a:srgbClr val="005775"/>
                </a:solidFill>
                <a:highlight>
                  <a:srgbClr val="FFFFFF"/>
                </a:highlight>
                <a:latin typeface="Consolas"/>
              </a:rPr>
              <a:t>/{z}/{x}/{y}.</a:t>
            </a:r>
            <a:r>
              <a:rPr lang="en-US" altLang="ja-JP" sz="2000" dirty="0" err="1">
                <a:solidFill>
                  <a:srgbClr val="005775"/>
                </a:solidFill>
                <a:highlight>
                  <a:srgbClr val="FFFFFF"/>
                </a:highlight>
                <a:latin typeface="Consolas"/>
              </a:rPr>
              <a:t>png</a:t>
            </a:r>
            <a:r>
              <a:rPr lang="en-US" altLang="ja-JP" sz="2000" dirty="0">
                <a:solidFill>
                  <a:srgbClr val="005775"/>
                </a:solidFill>
                <a:highlight>
                  <a:srgbClr val="FFFFFF"/>
                </a:highlight>
                <a:latin typeface="Consolas"/>
              </a:rPr>
              <a:t>', {</a:t>
            </a:r>
          </a:p>
          <a:p>
            <a:r>
              <a:rPr lang="en-US" altLang="ja-JP" sz="2000" dirty="0">
                <a:solidFill>
                  <a:srgbClr val="005775"/>
                </a:solidFill>
                <a:highlight>
                  <a:srgbClr val="FFFFFF"/>
                </a:highlight>
                <a:latin typeface="Consolas"/>
              </a:rPr>
              <a:t>    attribution: "</a:t>
            </a:r>
            <a:r>
              <a:rPr lang="en-US" altLang="ja-JP" sz="2000" dirty="0" err="1">
                <a:solidFill>
                  <a:srgbClr val="005775"/>
                </a:solidFill>
                <a:highlight>
                  <a:srgbClr val="FFFFFF"/>
                </a:highlight>
                <a:latin typeface="Consolas"/>
              </a:rPr>
              <a:t>Maptiles</a:t>
            </a:r>
            <a:r>
              <a:rPr lang="en-US" altLang="ja-JP" sz="2000" dirty="0">
                <a:solidFill>
                  <a:srgbClr val="005775"/>
                </a:solidFill>
                <a:highlight>
                  <a:srgbClr val="FFFFFF"/>
                </a:highlight>
                <a:latin typeface="Consolas"/>
              </a:rPr>
              <a:t> by &lt;a </a:t>
            </a:r>
            <a:r>
              <a:rPr lang="en-US" altLang="ja-JP" sz="2000" dirty="0" err="1">
                <a:solidFill>
                  <a:srgbClr val="005775"/>
                </a:solidFill>
                <a:highlight>
                  <a:srgbClr val="FFFFFF"/>
                </a:highlight>
                <a:latin typeface="Consolas"/>
              </a:rPr>
              <a:t>href</a:t>
            </a:r>
            <a:r>
              <a:rPr lang="en-US" altLang="ja-JP" sz="2000" dirty="0">
                <a:solidFill>
                  <a:srgbClr val="005775"/>
                </a:solidFill>
                <a:highlight>
                  <a:srgbClr val="FFFFFF"/>
                </a:highlight>
                <a:latin typeface="Consolas"/>
              </a:rPr>
              <a:t>='http://</a:t>
            </a:r>
            <a:r>
              <a:rPr lang="en-US" altLang="ja-JP" sz="2000" dirty="0" err="1">
                <a:solidFill>
                  <a:srgbClr val="005775"/>
                </a:solidFill>
                <a:highlight>
                  <a:srgbClr val="FFFFFF"/>
                </a:highlight>
                <a:latin typeface="Consolas"/>
              </a:rPr>
              <a:t>mierune.co.jp</a:t>
            </a:r>
            <a:r>
              <a:rPr lang="en-US" altLang="ja-JP" sz="2000" dirty="0">
                <a:solidFill>
                  <a:srgbClr val="005775"/>
                </a:solidFill>
                <a:highlight>
                  <a:srgbClr val="FFFFFF"/>
                </a:highlight>
                <a:latin typeface="Consolas"/>
              </a:rPr>
              <a:t>/' target='_blank'&gt;MIERUNE&lt;/a&gt;, under CC BY. Data by &lt;a </a:t>
            </a:r>
            <a:r>
              <a:rPr lang="en-US" altLang="ja-JP" sz="2000" dirty="0" err="1">
                <a:solidFill>
                  <a:srgbClr val="005775"/>
                </a:solidFill>
                <a:highlight>
                  <a:srgbClr val="FFFFFF"/>
                </a:highlight>
                <a:latin typeface="Consolas"/>
              </a:rPr>
              <a:t>href</a:t>
            </a:r>
            <a:r>
              <a:rPr lang="en-US" altLang="ja-JP" sz="2000" dirty="0">
                <a:solidFill>
                  <a:srgbClr val="005775"/>
                </a:solidFill>
                <a:highlight>
                  <a:srgbClr val="FFFFFF"/>
                </a:highlight>
                <a:latin typeface="Consolas"/>
              </a:rPr>
              <a:t>='http://</a:t>
            </a:r>
            <a:r>
              <a:rPr lang="en-US" altLang="ja-JP" sz="2000" dirty="0" err="1">
                <a:solidFill>
                  <a:srgbClr val="005775"/>
                </a:solidFill>
                <a:highlight>
                  <a:srgbClr val="FFFFFF"/>
                </a:highlight>
                <a:latin typeface="Consolas"/>
              </a:rPr>
              <a:t>osm.org</a:t>
            </a:r>
            <a:r>
              <a:rPr lang="en-US" altLang="ja-JP" sz="2000" dirty="0">
                <a:solidFill>
                  <a:srgbClr val="005775"/>
                </a:solidFill>
                <a:highlight>
                  <a:srgbClr val="FFFFFF"/>
                </a:highlight>
                <a:latin typeface="Consolas"/>
              </a:rPr>
              <a:t>/copyright' target='_blank'&gt;</a:t>
            </a:r>
            <a:r>
              <a:rPr lang="en-US" altLang="ja-JP" sz="2000" dirty="0" err="1">
                <a:solidFill>
                  <a:srgbClr val="005775"/>
                </a:solidFill>
                <a:highlight>
                  <a:srgbClr val="FFFFFF"/>
                </a:highlight>
                <a:latin typeface="Consolas"/>
              </a:rPr>
              <a:t>OpenStreetMap</a:t>
            </a:r>
            <a:r>
              <a:rPr lang="en-US" altLang="ja-JP" sz="2000" dirty="0">
                <a:solidFill>
                  <a:srgbClr val="005775"/>
                </a:solidFill>
                <a:highlight>
                  <a:srgbClr val="FFFFFF"/>
                </a:highlight>
                <a:latin typeface="Consolas"/>
              </a:rPr>
              <a:t>&lt;/a&gt; contributors, under </a:t>
            </a:r>
            <a:r>
              <a:rPr lang="en-US" altLang="ja-JP" sz="2000" dirty="0" err="1">
                <a:solidFill>
                  <a:srgbClr val="005775"/>
                </a:solidFill>
                <a:highlight>
                  <a:srgbClr val="FFFFFF"/>
                </a:highlight>
                <a:latin typeface="Consolas"/>
              </a:rPr>
              <a:t>ODbL</a:t>
            </a:r>
            <a:r>
              <a:rPr lang="en-US" altLang="ja-JP" sz="2000" dirty="0">
                <a:solidFill>
                  <a:srgbClr val="005775"/>
                </a:solidFill>
                <a:highlight>
                  <a:srgbClr val="FFFFFF"/>
                </a:highlight>
                <a:latin typeface="Consolas"/>
              </a:rPr>
              <a:t>."</a:t>
            </a:r>
          </a:p>
          <a:p>
            <a:r>
              <a:rPr lang="en-US" altLang="ja-JP" sz="2000" dirty="0">
                <a:solidFill>
                  <a:srgbClr val="005775"/>
                </a:solidFill>
                <a:highlight>
                  <a:srgbClr val="FFFFFF"/>
                </a:highlight>
                <a:latin typeface="Consolas"/>
              </a:rPr>
              <a:t>}).</a:t>
            </a:r>
            <a:r>
              <a:rPr lang="en-US" altLang="ja-JP" sz="2000" dirty="0" err="1">
                <a:solidFill>
                  <a:srgbClr val="005775"/>
                </a:solidFill>
                <a:highlight>
                  <a:srgbClr val="FFFFFF"/>
                </a:highlight>
                <a:latin typeface="Consolas"/>
              </a:rPr>
              <a:t>addTo</a:t>
            </a:r>
            <a:r>
              <a:rPr lang="en-US" altLang="ja-JP" sz="2000" dirty="0">
                <a:solidFill>
                  <a:srgbClr val="005775"/>
                </a:solidFill>
                <a:highlight>
                  <a:srgbClr val="FFFFFF"/>
                </a:highlight>
                <a:latin typeface="Consolas"/>
              </a:rPr>
              <a:t>(map);</a:t>
            </a:r>
          </a:p>
          <a:p>
            <a:endParaRPr lang="en-US" altLang="ja-JP" sz="2000" dirty="0">
              <a:solidFill>
                <a:srgbClr val="005775"/>
              </a:solidFill>
              <a:highlight>
                <a:srgbClr val="FFFFFF"/>
              </a:highlight>
              <a:latin typeface="Consolas"/>
            </a:endParaRPr>
          </a:p>
          <a:p>
            <a:r>
              <a:rPr lang="en-US" altLang="ja-JP" sz="2000" dirty="0" err="1"/>
              <a:t>map.setView</a:t>
            </a:r>
            <a:r>
              <a:rPr lang="en-US" altLang="ja-JP" sz="2000" dirty="0"/>
              <a:t>([35.671230, 139.754448], 16)</a:t>
            </a:r>
            <a:r>
              <a:rPr lang="en-US" altLang="ja-JP" sz="2000" dirty="0" smtClean="0"/>
              <a:t>;</a:t>
            </a:r>
            <a:endParaRPr lang="en-US" altLang="ja-JP" sz="2000" dirty="0"/>
          </a:p>
        </p:txBody>
      </p:sp>
    </p:spTree>
    <p:extLst>
      <p:ext uri="{BB962C8B-B14F-4D97-AF65-F5344CB8AC3E}">
        <p14:creationId xmlns:p14="http://schemas.microsoft.com/office/powerpoint/2010/main" val="297023822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947063"/>
          </a:xfrm>
        </p:spPr>
        <p:txBody>
          <a:bodyPr>
            <a:normAutofit/>
          </a:bodyPr>
          <a:lstStyle/>
          <a:p>
            <a:r>
              <a:rPr lang="ja-JP" altLang="en-US" dirty="0"/>
              <a:t>マーカー（ポイント）を表示する</a:t>
            </a:r>
            <a:endParaRPr lang="en-US" altLang="ja-JP" dirty="0"/>
          </a:p>
        </p:txBody>
      </p:sp>
      <p:sp>
        <p:nvSpPr>
          <p:cNvPr id="3" name="テキスト ボックス 2"/>
          <p:cNvSpPr txBox="1"/>
          <p:nvPr/>
        </p:nvSpPr>
        <p:spPr>
          <a:xfrm>
            <a:off x="457200" y="1441132"/>
            <a:ext cx="8229600" cy="1477327"/>
          </a:xfrm>
          <a:prstGeom prst="rect">
            <a:avLst/>
          </a:prstGeom>
          <a:noFill/>
        </p:spPr>
        <p:txBody>
          <a:bodyPr wrap="square" rtlCol="0">
            <a:spAutoFit/>
          </a:bodyPr>
          <a:lstStyle/>
          <a:p>
            <a:r>
              <a:rPr lang="en-US" altLang="ja-JP" sz="2000" dirty="0" smtClean="0"/>
              <a:t>☆WEB</a:t>
            </a:r>
            <a:r>
              <a:rPr lang="ja-JP" altLang="en-US" sz="2000" dirty="0" smtClean="0"/>
              <a:t>地図にポイントを表示して</a:t>
            </a:r>
            <a:r>
              <a:rPr lang="en-US" altLang="ja-JP" sz="2000" dirty="0" smtClean="0"/>
              <a:t> </a:t>
            </a:r>
            <a:r>
              <a:rPr lang="ja-JP" altLang="en-US" sz="2000" dirty="0" smtClean="0"/>
              <a:t>ポップアップでコメントを付与します</a:t>
            </a:r>
            <a:endParaRPr lang="en-US" altLang="ja-JP" sz="2000" dirty="0" smtClean="0"/>
          </a:p>
          <a:p>
            <a:endParaRPr lang="en-US" altLang="ja-JP" sz="800" dirty="0" smtClean="0"/>
          </a:p>
          <a:p>
            <a:r>
              <a:rPr lang="en-US" altLang="ja-JP" dirty="0"/>
              <a:t>① </a:t>
            </a:r>
            <a:r>
              <a:rPr lang="ja-JP" altLang="en-US" dirty="0"/>
              <a:t>以下のプログラム</a:t>
            </a:r>
            <a:r>
              <a:rPr lang="ja-JP" altLang="en-US" dirty="0" smtClean="0"/>
              <a:t>を表示した地図のプログラムの下にコピー</a:t>
            </a:r>
            <a:r>
              <a:rPr lang="ja-JP" altLang="en-US" dirty="0"/>
              <a:t>して</a:t>
            </a:r>
            <a:r>
              <a:rPr lang="en-US" altLang="ja-JP" dirty="0"/>
              <a:t> </a:t>
            </a:r>
            <a:r>
              <a:rPr lang="ja-JP" altLang="en-US" dirty="0"/>
              <a:t>「</a:t>
            </a:r>
            <a:r>
              <a:rPr lang="en-US" altLang="ja-JP" dirty="0" err="1"/>
              <a:t>script.js</a:t>
            </a:r>
            <a:r>
              <a:rPr lang="ja-JP" altLang="en-US" dirty="0"/>
              <a:t>」ファイルに張り付けて保存</a:t>
            </a:r>
            <a:endParaRPr lang="en-US" altLang="ja-JP" dirty="0"/>
          </a:p>
          <a:p>
            <a:endParaRPr lang="en-US" altLang="ja-JP" sz="800" dirty="0"/>
          </a:p>
          <a:p>
            <a:r>
              <a:rPr lang="en-US" altLang="ja-JP" dirty="0"/>
              <a:t>② </a:t>
            </a:r>
            <a:r>
              <a:rPr lang="ja-JP" altLang="en-US" dirty="0"/>
              <a:t>「</a:t>
            </a:r>
            <a:r>
              <a:rPr lang="en-US" altLang="ja-JP" dirty="0" err="1"/>
              <a:t>index.html</a:t>
            </a:r>
            <a:r>
              <a:rPr lang="ja-JP" altLang="en-US" dirty="0"/>
              <a:t>」を</a:t>
            </a:r>
            <a:r>
              <a:rPr lang="en-US" altLang="ja-JP" dirty="0" err="1"/>
              <a:t>google</a:t>
            </a:r>
            <a:r>
              <a:rPr lang="en-US" altLang="ja-JP" dirty="0"/>
              <a:t> chrome</a:t>
            </a:r>
            <a:r>
              <a:rPr lang="ja-JP" altLang="en-US" dirty="0"/>
              <a:t>で</a:t>
            </a:r>
            <a:r>
              <a:rPr lang="ja-JP" altLang="en-US" dirty="0" smtClean="0"/>
              <a:t>展開</a:t>
            </a:r>
            <a:endParaRPr lang="en-US" altLang="ja-JP" dirty="0"/>
          </a:p>
        </p:txBody>
      </p:sp>
      <p:sp>
        <p:nvSpPr>
          <p:cNvPr id="4" name="スライド番号プレースホルダー 3"/>
          <p:cNvSpPr>
            <a:spLocks noGrp="1"/>
          </p:cNvSpPr>
          <p:nvPr>
            <p:ph type="sldNum" sz="quarter" idx="12"/>
          </p:nvPr>
        </p:nvSpPr>
        <p:spPr/>
        <p:txBody>
          <a:bodyPr/>
          <a:lstStyle/>
          <a:p>
            <a:fld id="{C1AFE419-7324-4948-85A6-7421EDCAF954}" type="slidenum">
              <a:rPr kumimoji="1" lang="ja-JP" altLang="en-US" smtClean="0"/>
              <a:t>39</a:t>
            </a:fld>
            <a:endParaRPr kumimoji="1" lang="ja-JP" altLang="en-US"/>
          </a:p>
        </p:txBody>
      </p:sp>
      <p:sp>
        <p:nvSpPr>
          <p:cNvPr id="11" name="テキスト ボックス 10"/>
          <p:cNvSpPr txBox="1"/>
          <p:nvPr/>
        </p:nvSpPr>
        <p:spPr>
          <a:xfrm>
            <a:off x="457200" y="3174979"/>
            <a:ext cx="8229600" cy="1754327"/>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altLang="ja-JP" dirty="0" err="1">
                <a:solidFill>
                  <a:srgbClr val="005775"/>
                </a:solidFill>
                <a:highlight>
                  <a:srgbClr val="FFFFFF"/>
                </a:highlight>
                <a:latin typeface="Consolas"/>
              </a:rPr>
              <a:t>var</a:t>
            </a:r>
            <a:r>
              <a:rPr lang="en-US" altLang="ja-JP" dirty="0">
                <a:solidFill>
                  <a:srgbClr val="005775"/>
                </a:solidFill>
                <a:highlight>
                  <a:srgbClr val="FFFFFF"/>
                </a:highlight>
                <a:latin typeface="Consolas"/>
              </a:rPr>
              <a:t> </a:t>
            </a:r>
            <a:r>
              <a:rPr lang="en-US" altLang="ja-JP" dirty="0" err="1">
                <a:solidFill>
                  <a:srgbClr val="005775"/>
                </a:solidFill>
                <a:highlight>
                  <a:srgbClr val="FFFFFF"/>
                </a:highlight>
                <a:latin typeface="Consolas"/>
              </a:rPr>
              <a:t>Map_Point</a:t>
            </a:r>
            <a:r>
              <a:rPr lang="en-US" altLang="ja-JP" dirty="0">
                <a:solidFill>
                  <a:srgbClr val="005775"/>
                </a:solidFill>
                <a:highlight>
                  <a:srgbClr val="FFFFFF"/>
                </a:highlight>
                <a:latin typeface="Consolas"/>
              </a:rPr>
              <a:t> = </a:t>
            </a:r>
            <a:r>
              <a:rPr lang="en-US" altLang="ja-JP" dirty="0" err="1">
                <a:solidFill>
                  <a:srgbClr val="005775"/>
                </a:solidFill>
                <a:highlight>
                  <a:srgbClr val="FFFFFF"/>
                </a:highlight>
                <a:latin typeface="Consolas"/>
              </a:rPr>
              <a:t>L.marker</a:t>
            </a:r>
            <a:r>
              <a:rPr lang="en-US" altLang="ja-JP" dirty="0">
                <a:solidFill>
                  <a:srgbClr val="005775"/>
                </a:solidFill>
                <a:highlight>
                  <a:srgbClr val="FFFFFF"/>
                </a:highlight>
                <a:latin typeface="Consolas"/>
              </a:rPr>
              <a:t>(</a:t>
            </a:r>
          </a:p>
          <a:p>
            <a:r>
              <a:rPr lang="en-US" altLang="ja-JP" dirty="0">
                <a:solidFill>
                  <a:srgbClr val="005775"/>
                </a:solidFill>
                <a:highlight>
                  <a:srgbClr val="FFFFFF"/>
                </a:highlight>
                <a:latin typeface="Consolas"/>
              </a:rPr>
              <a:t>    [35.671230, 139.754448]</a:t>
            </a:r>
          </a:p>
          <a:p>
            <a:r>
              <a:rPr lang="en-US" altLang="ja-JP" dirty="0">
                <a:solidFill>
                  <a:srgbClr val="005775"/>
                </a:solidFill>
                <a:highlight>
                  <a:srgbClr val="FFFFFF"/>
                </a:highlight>
                <a:latin typeface="Consolas"/>
              </a:rPr>
              <a:t>    ).</a:t>
            </a:r>
            <a:r>
              <a:rPr lang="en-US" altLang="ja-JP" dirty="0" err="1">
                <a:solidFill>
                  <a:srgbClr val="005775"/>
                </a:solidFill>
                <a:highlight>
                  <a:srgbClr val="FFFFFF"/>
                </a:highlight>
                <a:latin typeface="Consolas"/>
              </a:rPr>
              <a:t>addTo</a:t>
            </a:r>
            <a:r>
              <a:rPr lang="en-US" altLang="ja-JP" dirty="0">
                <a:solidFill>
                  <a:srgbClr val="005775"/>
                </a:solidFill>
                <a:highlight>
                  <a:srgbClr val="FFFFFF"/>
                </a:highlight>
                <a:latin typeface="Consolas"/>
              </a:rPr>
              <a:t>(map);</a:t>
            </a:r>
          </a:p>
          <a:p>
            <a:endParaRPr lang="en-US" altLang="ja-JP" dirty="0">
              <a:solidFill>
                <a:srgbClr val="005775"/>
              </a:solidFill>
              <a:highlight>
                <a:srgbClr val="FFFFFF"/>
              </a:highlight>
              <a:latin typeface="Consolas"/>
            </a:endParaRPr>
          </a:p>
          <a:p>
            <a:r>
              <a:rPr lang="en-US" altLang="ja-JP" dirty="0" err="1">
                <a:solidFill>
                  <a:srgbClr val="005775"/>
                </a:solidFill>
                <a:highlight>
                  <a:srgbClr val="FFFFFF"/>
                </a:highlight>
                <a:latin typeface="Consolas"/>
              </a:rPr>
              <a:t>var</a:t>
            </a:r>
            <a:r>
              <a:rPr lang="en-US" altLang="ja-JP" dirty="0">
                <a:solidFill>
                  <a:srgbClr val="005775"/>
                </a:solidFill>
                <a:highlight>
                  <a:srgbClr val="FFFFFF"/>
                </a:highlight>
                <a:latin typeface="Consolas"/>
              </a:rPr>
              <a:t> comment = "</a:t>
            </a:r>
            <a:r>
              <a:rPr lang="ja-JP" altLang="en-US" dirty="0">
                <a:solidFill>
                  <a:srgbClr val="005775"/>
                </a:solidFill>
                <a:highlight>
                  <a:srgbClr val="FFFFFF"/>
                </a:highlight>
                <a:latin typeface="Consolas"/>
              </a:rPr>
              <a:t>記者ゼミ第１１回開催中！！</a:t>
            </a:r>
            <a:r>
              <a:rPr lang="en-US" altLang="ja-JP" dirty="0">
                <a:solidFill>
                  <a:srgbClr val="005775"/>
                </a:solidFill>
                <a:highlight>
                  <a:srgbClr val="FFFFFF"/>
                </a:highlight>
                <a:latin typeface="Consolas"/>
              </a:rPr>
              <a:t>";</a:t>
            </a:r>
          </a:p>
          <a:p>
            <a:r>
              <a:rPr lang="en-US" altLang="ja-JP" dirty="0" err="1">
                <a:solidFill>
                  <a:srgbClr val="005775"/>
                </a:solidFill>
                <a:highlight>
                  <a:srgbClr val="FFFFFF"/>
                </a:highlight>
                <a:latin typeface="Consolas"/>
              </a:rPr>
              <a:t>Map_Point.bindPopup</a:t>
            </a:r>
            <a:r>
              <a:rPr lang="en-US" altLang="ja-JP" dirty="0">
                <a:solidFill>
                  <a:srgbClr val="005775"/>
                </a:solidFill>
                <a:highlight>
                  <a:srgbClr val="FFFFFF"/>
                </a:highlight>
                <a:latin typeface="Consolas"/>
              </a:rPr>
              <a:t>(comment);</a:t>
            </a:r>
          </a:p>
        </p:txBody>
      </p:sp>
    </p:spTree>
    <p:extLst>
      <p:ext uri="{BB962C8B-B14F-4D97-AF65-F5344CB8AC3E}">
        <p14:creationId xmlns:p14="http://schemas.microsoft.com/office/powerpoint/2010/main" val="223386091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947063"/>
          </a:xfrm>
        </p:spPr>
        <p:txBody>
          <a:bodyPr>
            <a:normAutofit/>
          </a:bodyPr>
          <a:lstStyle/>
          <a:p>
            <a:r>
              <a:rPr lang="ja-JP" altLang="en-US" dirty="0" smtClean="0"/>
              <a:t>ポイント（点）データの作成</a:t>
            </a:r>
            <a:endParaRPr lang="en-US" altLang="ja-JP" dirty="0" smtClean="0"/>
          </a:p>
        </p:txBody>
      </p:sp>
      <p:sp>
        <p:nvSpPr>
          <p:cNvPr id="3" name="テキスト ボックス 2"/>
          <p:cNvSpPr txBox="1"/>
          <p:nvPr/>
        </p:nvSpPr>
        <p:spPr>
          <a:xfrm>
            <a:off x="457200" y="1441132"/>
            <a:ext cx="8229600" cy="2585323"/>
          </a:xfrm>
          <a:prstGeom prst="rect">
            <a:avLst/>
          </a:prstGeom>
          <a:noFill/>
        </p:spPr>
        <p:txBody>
          <a:bodyPr wrap="square" rtlCol="0">
            <a:spAutoFit/>
          </a:bodyPr>
          <a:lstStyle/>
          <a:p>
            <a:r>
              <a:rPr lang="ja-JP" altLang="en-US" sz="2000" dirty="0" smtClean="0"/>
              <a:t>（事例）</a:t>
            </a:r>
            <a:endParaRPr lang="en-US" altLang="ja-JP" sz="2000" dirty="0" smtClean="0"/>
          </a:p>
          <a:p>
            <a:r>
              <a:rPr lang="en-US" altLang="ja-JP" sz="2000" dirty="0" smtClean="0"/>
              <a:t>2014</a:t>
            </a:r>
            <a:r>
              <a:rPr lang="ja-JP" altLang="en-US" sz="2000" dirty="0" smtClean="0"/>
              <a:t>年</a:t>
            </a:r>
            <a:r>
              <a:rPr lang="ja-JP" altLang="en-US" sz="2000" dirty="0"/>
              <a:t>に起きた札幌連続ボンベ爆発事件の犯行現場</a:t>
            </a:r>
            <a:r>
              <a:rPr lang="en-US" altLang="ja-JP" sz="2000" dirty="0"/>
              <a:t>5</a:t>
            </a:r>
            <a:r>
              <a:rPr lang="ja-JP" altLang="en-US" sz="2000" dirty="0"/>
              <a:t>か</a:t>
            </a:r>
            <a:r>
              <a:rPr lang="ja-JP" altLang="en-US" sz="2000" dirty="0" smtClean="0"/>
              <a:t>所を</a:t>
            </a:r>
            <a:r>
              <a:rPr lang="ja-JP" altLang="en-US" sz="2000" dirty="0"/>
              <a:t>プロットする </a:t>
            </a:r>
            <a:r>
              <a:rPr lang="en-US" altLang="ja-JP" sz="1400" dirty="0" smtClean="0"/>
              <a:t>(reference</a:t>
            </a:r>
            <a:r>
              <a:rPr lang="ja-JP" altLang="en-US" sz="1400" dirty="0" smtClean="0"/>
              <a:t>フォルダ参照</a:t>
            </a:r>
            <a:r>
              <a:rPr lang="en-US" altLang="ja-JP" sz="1400" dirty="0" smtClean="0"/>
              <a:t>)</a:t>
            </a:r>
            <a:endParaRPr lang="ja-JP" altLang="en-US" sz="1400" dirty="0" smtClean="0">
              <a:effectLst/>
            </a:endParaRPr>
          </a:p>
          <a:p>
            <a:endParaRPr lang="en-US" altLang="ja-JP" sz="1000" dirty="0" smtClean="0"/>
          </a:p>
          <a:p>
            <a:r>
              <a:rPr lang="ja-JP" altLang="en-US" sz="2000" dirty="0" smtClean="0"/>
              <a:t>（１）地図を表示</a:t>
            </a:r>
            <a:endParaRPr lang="en-US" altLang="ja-JP" sz="2000" dirty="0" smtClean="0"/>
          </a:p>
          <a:p>
            <a:endParaRPr lang="en-US" altLang="ja-JP" sz="800" dirty="0"/>
          </a:p>
          <a:p>
            <a:r>
              <a:rPr lang="en-US" altLang="ja-JP" dirty="0" smtClean="0"/>
              <a:t>① </a:t>
            </a:r>
            <a:r>
              <a:rPr lang="ja-JP" altLang="en-US" dirty="0" smtClean="0"/>
              <a:t>メニュー</a:t>
            </a:r>
            <a:r>
              <a:rPr lang="ja-JP" altLang="en-US" dirty="0"/>
              <a:t>の</a:t>
            </a:r>
            <a:r>
              <a:rPr lang="en-US" altLang="ja-JP" dirty="0" smtClean="0"/>
              <a:t>WEB ▶︎ Open Layers plugin ▶︎ Bing Maps ▶︎ Bing Road</a:t>
            </a:r>
            <a:r>
              <a:rPr lang="ja-JP" altLang="en-US" dirty="0" smtClean="0"/>
              <a:t>を選択</a:t>
            </a:r>
            <a:endParaRPr lang="en-US" altLang="ja-JP" dirty="0" smtClean="0"/>
          </a:p>
          <a:p>
            <a:endParaRPr lang="en-US" altLang="ja-JP" sz="800" dirty="0" smtClean="0"/>
          </a:p>
          <a:p>
            <a:r>
              <a:rPr lang="en-US" altLang="ja-JP" dirty="0" smtClean="0">
                <a:effectLst/>
              </a:rPr>
              <a:t>② </a:t>
            </a:r>
            <a:r>
              <a:rPr lang="en-US" altLang="ja-JP" dirty="0" smtClean="0"/>
              <a:t>CRS</a:t>
            </a:r>
            <a:r>
              <a:rPr lang="ja-JP" altLang="en-US" dirty="0"/>
              <a:t>が</a:t>
            </a:r>
            <a:r>
              <a:rPr lang="en-US" altLang="ja-JP" dirty="0"/>
              <a:t>3857(WGS84/Pseudo Mercator)</a:t>
            </a:r>
            <a:r>
              <a:rPr lang="ja-JP" altLang="en-US" dirty="0"/>
              <a:t>であることを</a:t>
            </a:r>
            <a:r>
              <a:rPr lang="ja-JP" altLang="en-US" dirty="0" smtClean="0"/>
              <a:t>確認</a:t>
            </a:r>
            <a:endParaRPr lang="en-US" altLang="ja-JP" dirty="0" smtClean="0"/>
          </a:p>
          <a:p>
            <a:endParaRPr lang="en-US" altLang="ja-JP" sz="800" dirty="0" smtClean="0"/>
          </a:p>
          <a:p>
            <a:r>
              <a:rPr lang="en-US" altLang="ja-JP" dirty="0" smtClean="0"/>
              <a:t>③ </a:t>
            </a:r>
            <a:r>
              <a:rPr lang="ja-JP" altLang="en-US" dirty="0" smtClean="0"/>
              <a:t>入力</a:t>
            </a:r>
            <a:r>
              <a:rPr lang="ja-JP" altLang="en-US" dirty="0"/>
              <a:t>したい対象を拡大 </a:t>
            </a:r>
            <a:endParaRPr lang="ja-JP" altLang="en-US" dirty="0" smtClean="0">
              <a:effectLst/>
            </a:endParaRPr>
          </a:p>
        </p:txBody>
      </p:sp>
      <p:pic>
        <p:nvPicPr>
          <p:cNvPr id="4" name="図 3" descr="スクリーンショット 2016-11-05 9.55.06.png"/>
          <p:cNvPicPr>
            <a:picLocks noChangeAspect="1"/>
          </p:cNvPicPr>
          <p:nvPr/>
        </p:nvPicPr>
        <p:blipFill rotWithShape="1">
          <a:blip r:embed="rId2">
            <a:extLst>
              <a:ext uri="{28A0092B-C50C-407E-A947-70E740481C1C}">
                <a14:useLocalDpi xmlns:a14="http://schemas.microsoft.com/office/drawing/2010/main" val="0"/>
              </a:ext>
            </a:extLst>
          </a:blip>
          <a:srcRect b="22873"/>
          <a:stretch/>
        </p:blipFill>
        <p:spPr>
          <a:xfrm>
            <a:off x="1217085" y="4249274"/>
            <a:ext cx="6773332" cy="2397046"/>
          </a:xfrm>
          <a:prstGeom prst="rect">
            <a:avLst/>
          </a:prstGeom>
        </p:spPr>
      </p:pic>
      <p:sp>
        <p:nvSpPr>
          <p:cNvPr id="5" name="スライド番号プレースホルダー 4"/>
          <p:cNvSpPr>
            <a:spLocks noGrp="1"/>
          </p:cNvSpPr>
          <p:nvPr>
            <p:ph type="sldNum" sz="quarter" idx="12"/>
          </p:nvPr>
        </p:nvSpPr>
        <p:spPr/>
        <p:txBody>
          <a:bodyPr/>
          <a:lstStyle/>
          <a:p>
            <a:fld id="{C1AFE419-7324-4948-85A6-7421EDCAF954}" type="slidenum">
              <a:rPr kumimoji="1" lang="ja-JP" altLang="en-US" smtClean="0"/>
              <a:t>4</a:t>
            </a:fld>
            <a:endParaRPr kumimoji="1" lang="ja-JP" altLang="en-US"/>
          </a:p>
        </p:txBody>
      </p:sp>
    </p:spTree>
    <p:extLst>
      <p:ext uri="{BB962C8B-B14F-4D97-AF65-F5344CB8AC3E}">
        <p14:creationId xmlns:p14="http://schemas.microsoft.com/office/powerpoint/2010/main" val="132894438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947063"/>
          </a:xfrm>
        </p:spPr>
        <p:txBody>
          <a:bodyPr>
            <a:normAutofit/>
          </a:bodyPr>
          <a:lstStyle/>
          <a:p>
            <a:r>
              <a:rPr lang="en-US" altLang="ja-JP" dirty="0"/>
              <a:t>s</a:t>
            </a:r>
            <a:r>
              <a:rPr lang="en-US" altLang="ja-JP" dirty="0" smtClean="0"/>
              <a:t>hape file</a:t>
            </a:r>
            <a:r>
              <a:rPr lang="ja-JP" altLang="en-US" dirty="0"/>
              <a:t>データを表</a:t>
            </a:r>
            <a:r>
              <a:rPr lang="ja-JP" altLang="en-US" dirty="0" smtClean="0"/>
              <a:t>示する</a:t>
            </a:r>
            <a:endParaRPr lang="en-US" altLang="ja-JP" dirty="0"/>
          </a:p>
        </p:txBody>
      </p:sp>
      <p:sp>
        <p:nvSpPr>
          <p:cNvPr id="3" name="テキスト ボックス 2"/>
          <p:cNvSpPr txBox="1"/>
          <p:nvPr/>
        </p:nvSpPr>
        <p:spPr>
          <a:xfrm>
            <a:off x="457200" y="1441132"/>
            <a:ext cx="8229600" cy="2339102"/>
          </a:xfrm>
          <a:prstGeom prst="rect">
            <a:avLst/>
          </a:prstGeom>
          <a:noFill/>
        </p:spPr>
        <p:txBody>
          <a:bodyPr wrap="square" rtlCol="0">
            <a:spAutoFit/>
          </a:bodyPr>
          <a:lstStyle/>
          <a:p>
            <a:r>
              <a:rPr lang="ja-JP" altLang="en-US" sz="2000" dirty="0" smtClean="0"/>
              <a:t>（１）</a:t>
            </a:r>
            <a:r>
              <a:rPr lang="en-US" altLang="ja-JP" sz="2000" dirty="0" err="1" smtClean="0"/>
              <a:t>geoJSON</a:t>
            </a:r>
            <a:r>
              <a:rPr lang="ja-JP" altLang="en-US" sz="2000" dirty="0" smtClean="0"/>
              <a:t>データの作成</a:t>
            </a:r>
            <a:endParaRPr lang="en-US" altLang="ja-JP" sz="2000" dirty="0" smtClean="0"/>
          </a:p>
          <a:p>
            <a:endParaRPr lang="en-US" altLang="ja-JP" sz="800" dirty="0"/>
          </a:p>
          <a:p>
            <a:r>
              <a:rPr lang="en-US" altLang="ja-JP" sz="2000" dirty="0" smtClean="0"/>
              <a:t>☆leaflet</a:t>
            </a:r>
            <a:r>
              <a:rPr lang="ja-JP" altLang="en-US" sz="2000" dirty="0" smtClean="0"/>
              <a:t>には</a:t>
            </a:r>
            <a:r>
              <a:rPr lang="en-US" altLang="ja-JP" sz="2000" dirty="0" err="1" smtClean="0"/>
              <a:t>geoJSON</a:t>
            </a:r>
            <a:r>
              <a:rPr lang="ja-JP" altLang="en-US" sz="2000" dirty="0" smtClean="0"/>
              <a:t>データを表示する</a:t>
            </a:r>
            <a:r>
              <a:rPr lang="en-US" altLang="ja-JP" sz="2000" dirty="0" smtClean="0"/>
              <a:t>API</a:t>
            </a:r>
            <a:r>
              <a:rPr lang="ja-JP" altLang="en-US" sz="2000" dirty="0" smtClean="0"/>
              <a:t>がある</a:t>
            </a:r>
            <a:r>
              <a:rPr lang="ja-JP" altLang="ja-JP" sz="2000" dirty="0"/>
              <a:t>　</a:t>
            </a:r>
            <a:r>
              <a:rPr lang="en-US" altLang="ja-JP" sz="2000" dirty="0" smtClean="0"/>
              <a:t> </a:t>
            </a:r>
            <a:r>
              <a:rPr lang="ja-JP" altLang="en-US" sz="2000" dirty="0" smtClean="0"/>
              <a:t>「ライン（線）データの作成」で作成した「</a:t>
            </a:r>
            <a:r>
              <a:rPr lang="en-US" altLang="ja-JP" sz="2000" dirty="0"/>
              <a:t>tokyo3857.shp</a:t>
            </a:r>
            <a:r>
              <a:rPr lang="ja-JP" altLang="en-US" sz="2000" dirty="0" smtClean="0"/>
              <a:t>」を</a:t>
            </a:r>
            <a:r>
              <a:rPr lang="en-US" altLang="ja-JP" sz="2000" dirty="0" smtClean="0"/>
              <a:t>QGIS</a:t>
            </a:r>
            <a:r>
              <a:rPr lang="ja-JP" altLang="en-US" sz="2000" dirty="0" smtClean="0"/>
              <a:t>を使って</a:t>
            </a:r>
            <a:r>
              <a:rPr lang="en-US" altLang="ja-JP" sz="2000" dirty="0" err="1" smtClean="0"/>
              <a:t>geoJSON</a:t>
            </a:r>
            <a:r>
              <a:rPr lang="ja-JP" altLang="en-US" sz="2000" dirty="0" smtClean="0"/>
              <a:t>に変換する</a:t>
            </a:r>
            <a:endParaRPr lang="en-US" altLang="ja-JP" sz="2000" dirty="0" smtClean="0"/>
          </a:p>
          <a:p>
            <a:endParaRPr lang="en-US" altLang="ja-JP" sz="800" dirty="0"/>
          </a:p>
          <a:p>
            <a:r>
              <a:rPr lang="en-US" altLang="ja-JP" dirty="0" smtClean="0"/>
              <a:t>① </a:t>
            </a:r>
            <a:r>
              <a:rPr lang="ja-JP" altLang="en-US" dirty="0" smtClean="0"/>
              <a:t>「</a:t>
            </a:r>
            <a:r>
              <a:rPr lang="en-US" altLang="ja-JP" dirty="0"/>
              <a:t>tokyo3857.shp</a:t>
            </a:r>
            <a:r>
              <a:rPr lang="ja-JP" altLang="en-US" dirty="0" smtClean="0"/>
              <a:t>」を</a:t>
            </a:r>
            <a:r>
              <a:rPr lang="en-US" altLang="ja-JP" dirty="0" smtClean="0"/>
              <a:t>QGIS</a:t>
            </a:r>
            <a:r>
              <a:rPr lang="ja-JP" altLang="en-US" dirty="0" smtClean="0"/>
              <a:t>で開く</a:t>
            </a:r>
            <a:endParaRPr lang="en-US" altLang="ja-JP" dirty="0" smtClean="0"/>
          </a:p>
          <a:p>
            <a:endParaRPr lang="en-US" altLang="ja-JP" sz="800" dirty="0" smtClean="0"/>
          </a:p>
          <a:p>
            <a:r>
              <a:rPr lang="en-US" altLang="ja-JP" dirty="0" smtClean="0"/>
              <a:t>② </a:t>
            </a:r>
            <a:r>
              <a:rPr lang="ja-JP" altLang="en-US" dirty="0" smtClean="0"/>
              <a:t>メニューのレイヤ</a:t>
            </a:r>
            <a:r>
              <a:rPr lang="en-US" altLang="ja-JP" dirty="0" smtClean="0"/>
              <a:t> ▶︎ </a:t>
            </a:r>
            <a:r>
              <a:rPr lang="ja-JP" altLang="en-US" dirty="0" smtClean="0"/>
              <a:t>名前をつけて保存を選択</a:t>
            </a:r>
            <a:endParaRPr lang="en-US" altLang="ja-JP" dirty="0" smtClean="0"/>
          </a:p>
          <a:p>
            <a:endParaRPr lang="en-US" altLang="ja-JP" sz="800" dirty="0" smtClean="0"/>
          </a:p>
          <a:p>
            <a:r>
              <a:rPr lang="en-US" altLang="ja-JP" dirty="0" smtClean="0"/>
              <a:t>③ </a:t>
            </a:r>
            <a:r>
              <a:rPr lang="ja-JP" altLang="en-US" dirty="0" smtClean="0"/>
              <a:t>形式を</a:t>
            </a:r>
            <a:r>
              <a:rPr lang="en-US" altLang="ja-JP" dirty="0" err="1" smtClean="0"/>
              <a:t>geoJSON</a:t>
            </a:r>
            <a:r>
              <a:rPr lang="en-US" altLang="ja-JP" dirty="0" smtClean="0"/>
              <a:t> CRS</a:t>
            </a:r>
            <a:r>
              <a:rPr lang="ja-JP" altLang="en-US" dirty="0" smtClean="0"/>
              <a:t>を</a:t>
            </a:r>
            <a:r>
              <a:rPr lang="en-US" altLang="ja-JP" dirty="0" smtClean="0"/>
              <a:t>4326</a:t>
            </a:r>
            <a:r>
              <a:rPr lang="ja-JP" altLang="en-US" dirty="0" smtClean="0"/>
              <a:t>に設定し「</a:t>
            </a:r>
            <a:r>
              <a:rPr lang="en-US" altLang="ja-JP" dirty="0" smtClean="0"/>
              <a:t>tokyo4326_trial.geojson</a:t>
            </a:r>
            <a:r>
              <a:rPr lang="ja-JP" altLang="en-US" dirty="0" smtClean="0"/>
              <a:t>」として保存</a:t>
            </a:r>
            <a:endParaRPr lang="en-US" altLang="ja-JP" dirty="0"/>
          </a:p>
        </p:txBody>
      </p:sp>
      <p:sp>
        <p:nvSpPr>
          <p:cNvPr id="4" name="スライド番号プレースホルダー 3"/>
          <p:cNvSpPr>
            <a:spLocks noGrp="1"/>
          </p:cNvSpPr>
          <p:nvPr>
            <p:ph type="sldNum" sz="quarter" idx="12"/>
          </p:nvPr>
        </p:nvSpPr>
        <p:spPr/>
        <p:txBody>
          <a:bodyPr/>
          <a:lstStyle/>
          <a:p>
            <a:fld id="{C1AFE419-7324-4948-85A6-7421EDCAF954}" type="slidenum">
              <a:rPr kumimoji="1" lang="ja-JP" altLang="en-US" smtClean="0"/>
              <a:t>40</a:t>
            </a:fld>
            <a:endParaRPr kumimoji="1" lang="ja-JP" altLang="en-US"/>
          </a:p>
        </p:txBody>
      </p:sp>
      <p:pic>
        <p:nvPicPr>
          <p:cNvPr id="5" name="図 4" descr="スクリーンショット 2016-11-06 19.53.1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1" y="3780234"/>
            <a:ext cx="2551712" cy="2832832"/>
          </a:xfrm>
          <a:prstGeom prst="rect">
            <a:avLst/>
          </a:prstGeom>
        </p:spPr>
      </p:pic>
      <p:sp>
        <p:nvSpPr>
          <p:cNvPr id="6" name="角丸四角形 5"/>
          <p:cNvSpPr/>
          <p:nvPr/>
        </p:nvSpPr>
        <p:spPr>
          <a:xfrm>
            <a:off x="808884" y="3927231"/>
            <a:ext cx="2551712" cy="664307"/>
          </a:xfrm>
          <a:prstGeom prst="round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 name="図 6" descr="スクリーンショット 2016-11-06 19.57.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0684" y="3754760"/>
            <a:ext cx="4306108" cy="2844000"/>
          </a:xfrm>
          <a:prstGeom prst="rect">
            <a:avLst/>
          </a:prstGeom>
        </p:spPr>
      </p:pic>
      <p:sp>
        <p:nvSpPr>
          <p:cNvPr id="8" name="正方形/長方形 7"/>
          <p:cNvSpPr/>
          <p:nvPr/>
        </p:nvSpPr>
        <p:spPr>
          <a:xfrm>
            <a:off x="4474308" y="6027615"/>
            <a:ext cx="2852615" cy="4493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err="1" smtClean="0"/>
              <a:t>geoJSON</a:t>
            </a:r>
            <a:r>
              <a:rPr kumimoji="1" lang="ja-JP" altLang="en-US" dirty="0" smtClean="0"/>
              <a:t>データの中味</a:t>
            </a:r>
            <a:endParaRPr kumimoji="1" lang="ja-JP" altLang="en-US" dirty="0"/>
          </a:p>
        </p:txBody>
      </p:sp>
    </p:spTree>
    <p:extLst>
      <p:ext uri="{BB962C8B-B14F-4D97-AF65-F5344CB8AC3E}">
        <p14:creationId xmlns:p14="http://schemas.microsoft.com/office/powerpoint/2010/main" val="70420981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447431" y="1050372"/>
            <a:ext cx="8229600" cy="2831545"/>
          </a:xfrm>
          <a:prstGeom prst="rect">
            <a:avLst/>
          </a:prstGeom>
          <a:noFill/>
        </p:spPr>
        <p:txBody>
          <a:bodyPr wrap="square" rtlCol="0">
            <a:spAutoFit/>
          </a:bodyPr>
          <a:lstStyle/>
          <a:p>
            <a:r>
              <a:rPr lang="ja-JP" altLang="en-US" sz="2000" dirty="0" smtClean="0"/>
              <a:t>（２）</a:t>
            </a:r>
            <a:r>
              <a:rPr lang="en-US" altLang="ja-JP" sz="2000" dirty="0" err="1" smtClean="0"/>
              <a:t>geoJSON</a:t>
            </a:r>
            <a:r>
              <a:rPr lang="ja-JP" altLang="en-US" sz="2000" dirty="0" smtClean="0"/>
              <a:t>データの読み込み（ライン）</a:t>
            </a:r>
            <a:endParaRPr lang="en-US" altLang="ja-JP" sz="2000" dirty="0" smtClean="0"/>
          </a:p>
          <a:p>
            <a:endParaRPr lang="en-US" altLang="ja-JP" sz="800" dirty="0"/>
          </a:p>
          <a:p>
            <a:r>
              <a:rPr lang="ja-JP" altLang="en-US" dirty="0" smtClean="0"/>
              <a:t>（事例）</a:t>
            </a:r>
            <a:endParaRPr lang="en-US" altLang="ja-JP" dirty="0" smtClean="0"/>
          </a:p>
          <a:p>
            <a:r>
              <a:rPr lang="ja-JP" altLang="en-US" dirty="0"/>
              <a:t>東京</a:t>
            </a:r>
            <a:r>
              <a:rPr lang="ja-JP" altLang="en-US" dirty="0" smtClean="0"/>
              <a:t>マラソン新コースを</a:t>
            </a:r>
            <a:r>
              <a:rPr lang="en-US" altLang="ja-JP" dirty="0" smtClean="0"/>
              <a:t>WEB</a:t>
            </a:r>
            <a:r>
              <a:rPr lang="ja-JP" altLang="en-US" dirty="0" smtClean="0"/>
              <a:t>地図に表示する</a:t>
            </a:r>
            <a:endParaRPr lang="en-US" altLang="ja-JP" dirty="0" smtClean="0"/>
          </a:p>
          <a:p>
            <a:endParaRPr lang="en-US" altLang="ja-JP" sz="800" dirty="0" smtClean="0"/>
          </a:p>
          <a:p>
            <a:r>
              <a:rPr lang="en-US" altLang="ja-JP" dirty="0" smtClean="0"/>
              <a:t>① </a:t>
            </a:r>
            <a:r>
              <a:rPr lang="ja-JP" altLang="en-US" dirty="0" smtClean="0"/>
              <a:t>作成した「</a:t>
            </a:r>
            <a:r>
              <a:rPr lang="en-US" altLang="ja-JP" dirty="0" smtClean="0"/>
              <a:t>tokyo4326_trial.geojson</a:t>
            </a:r>
            <a:r>
              <a:rPr lang="ja-JP" altLang="en-US" dirty="0" smtClean="0"/>
              <a:t>」のデータを加工</a:t>
            </a:r>
            <a:endParaRPr lang="en-US" altLang="ja-JP" dirty="0" smtClean="0"/>
          </a:p>
          <a:p>
            <a:endParaRPr lang="en-US" altLang="ja-JP" sz="800" dirty="0"/>
          </a:p>
          <a:p>
            <a:r>
              <a:rPr lang="en-US" altLang="ja-JP" dirty="0" err="1" smtClean="0">
                <a:solidFill>
                  <a:srgbClr val="005775"/>
                </a:solidFill>
                <a:highlight>
                  <a:srgbClr val="FFFFFF"/>
                </a:highlight>
                <a:latin typeface="Consolas"/>
              </a:rPr>
              <a:t>marathonLines</a:t>
            </a:r>
            <a:r>
              <a:rPr lang="ja-JP" altLang="en-US" dirty="0" smtClean="0">
                <a:solidFill>
                  <a:srgbClr val="005775"/>
                </a:solidFill>
                <a:highlight>
                  <a:srgbClr val="FFFFFF"/>
                </a:highlight>
                <a:latin typeface="Consolas"/>
              </a:rPr>
              <a:t>という変数に入れるため</a:t>
            </a:r>
            <a:r>
              <a:rPr lang="en-US" altLang="ja-JP" dirty="0" smtClean="0">
                <a:solidFill>
                  <a:srgbClr val="005775"/>
                </a:solidFill>
                <a:highlight>
                  <a:srgbClr val="FFFFFF"/>
                </a:highlight>
                <a:latin typeface="Consolas"/>
              </a:rPr>
              <a:t> </a:t>
            </a:r>
            <a:r>
              <a:rPr lang="ja-JP" altLang="en-US" dirty="0" smtClean="0">
                <a:solidFill>
                  <a:srgbClr val="005775"/>
                </a:solidFill>
                <a:highlight>
                  <a:srgbClr val="FFFFFF"/>
                </a:highlight>
                <a:latin typeface="Consolas"/>
              </a:rPr>
              <a:t>データの先頭に「</a:t>
            </a:r>
            <a:r>
              <a:rPr lang="en-US" altLang="ja-JP" dirty="0" err="1" smtClean="0">
                <a:solidFill>
                  <a:srgbClr val="005775"/>
                </a:solidFill>
                <a:highlight>
                  <a:srgbClr val="FFFFFF"/>
                </a:highlight>
                <a:latin typeface="Consolas"/>
              </a:rPr>
              <a:t>var</a:t>
            </a:r>
            <a:r>
              <a:rPr lang="en-US" altLang="ja-JP" dirty="0" smtClean="0">
                <a:solidFill>
                  <a:srgbClr val="005775"/>
                </a:solidFill>
                <a:highlight>
                  <a:srgbClr val="FFFFFF"/>
                </a:highlight>
                <a:latin typeface="Consolas"/>
              </a:rPr>
              <a:t> </a:t>
            </a:r>
            <a:r>
              <a:rPr lang="en-US" altLang="ja-JP" dirty="0" err="1" smtClean="0">
                <a:solidFill>
                  <a:srgbClr val="005775"/>
                </a:solidFill>
                <a:highlight>
                  <a:srgbClr val="FFFFFF"/>
                </a:highlight>
                <a:latin typeface="Consolas"/>
              </a:rPr>
              <a:t>marathonLines</a:t>
            </a:r>
            <a:r>
              <a:rPr lang="en-US" altLang="ja-JP" dirty="0" smtClean="0">
                <a:solidFill>
                  <a:srgbClr val="005775"/>
                </a:solidFill>
                <a:highlight>
                  <a:srgbClr val="FFFFFF"/>
                </a:highlight>
                <a:latin typeface="Consolas"/>
              </a:rPr>
              <a:t>=</a:t>
            </a:r>
            <a:r>
              <a:rPr lang="ja-JP" altLang="en-US" dirty="0" smtClean="0">
                <a:solidFill>
                  <a:srgbClr val="005775"/>
                </a:solidFill>
                <a:highlight>
                  <a:srgbClr val="FFFFFF"/>
                </a:highlight>
                <a:latin typeface="Consolas"/>
              </a:rPr>
              <a:t>」データの最後に「</a:t>
            </a:r>
            <a:r>
              <a:rPr lang="en-US" altLang="ja-JP" dirty="0" smtClean="0">
                <a:solidFill>
                  <a:srgbClr val="005775"/>
                </a:solidFill>
                <a:highlight>
                  <a:srgbClr val="FFFFFF"/>
                </a:highlight>
                <a:latin typeface="Consolas"/>
              </a:rPr>
              <a:t>;</a:t>
            </a:r>
            <a:r>
              <a:rPr lang="ja-JP" altLang="en-US" dirty="0" smtClean="0">
                <a:solidFill>
                  <a:srgbClr val="005775"/>
                </a:solidFill>
                <a:highlight>
                  <a:srgbClr val="FFFFFF"/>
                </a:highlight>
                <a:latin typeface="Consolas"/>
              </a:rPr>
              <a:t>」を追加して保存する</a:t>
            </a:r>
            <a:endParaRPr lang="en-US" altLang="ja-JP" dirty="0" smtClean="0">
              <a:solidFill>
                <a:srgbClr val="005775"/>
              </a:solidFill>
              <a:highlight>
                <a:srgbClr val="FFFFFF"/>
              </a:highlight>
              <a:latin typeface="Consolas"/>
            </a:endParaRPr>
          </a:p>
          <a:p>
            <a:endParaRPr lang="en-US" altLang="ja-JP" sz="800" dirty="0" smtClean="0">
              <a:solidFill>
                <a:srgbClr val="005775"/>
              </a:solidFill>
              <a:highlight>
                <a:srgbClr val="FFFFFF"/>
              </a:highlight>
              <a:latin typeface="Consolas"/>
            </a:endParaRPr>
          </a:p>
          <a:p>
            <a:r>
              <a:rPr lang="en-US" altLang="ja-JP" dirty="0" smtClean="0"/>
              <a:t>② </a:t>
            </a:r>
            <a:r>
              <a:rPr lang="ja-JP" altLang="en-US" dirty="0" smtClean="0"/>
              <a:t>以下のプログラムを</a:t>
            </a:r>
            <a:r>
              <a:rPr lang="en-US" altLang="ja-JP" dirty="0" smtClean="0"/>
              <a:t> </a:t>
            </a:r>
            <a:r>
              <a:rPr lang="ja-JP" altLang="en-US" dirty="0" smtClean="0"/>
              <a:t>「</a:t>
            </a:r>
            <a:r>
              <a:rPr lang="en-US" altLang="ja-JP" dirty="0" err="1" smtClean="0"/>
              <a:t>index.html</a:t>
            </a:r>
            <a:r>
              <a:rPr lang="ja-JP" altLang="en-US" dirty="0" smtClean="0"/>
              <a:t>」ファイルの</a:t>
            </a:r>
            <a:r>
              <a:rPr lang="en-US" altLang="ja-JP" dirty="0" smtClean="0"/>
              <a:t>head</a:t>
            </a:r>
            <a:r>
              <a:rPr lang="ja-JP" altLang="en-US" dirty="0" smtClean="0"/>
              <a:t>タグの</a:t>
            </a:r>
            <a:r>
              <a:rPr lang="en-US" altLang="ja-JP" dirty="0" smtClean="0"/>
              <a:t>leaflet</a:t>
            </a:r>
            <a:r>
              <a:rPr lang="ja-JP" altLang="en-US" dirty="0" smtClean="0"/>
              <a:t>ライブラリの下にコピーして保存</a:t>
            </a:r>
            <a:endParaRPr lang="en-US" altLang="ja-JP" dirty="0">
              <a:solidFill>
                <a:srgbClr val="005775"/>
              </a:solidFill>
              <a:highlight>
                <a:srgbClr val="FFFFFF"/>
              </a:highlight>
              <a:latin typeface="Consolas"/>
            </a:endParaRPr>
          </a:p>
        </p:txBody>
      </p:sp>
      <p:sp>
        <p:nvSpPr>
          <p:cNvPr id="4" name="スライド番号プレースホルダー 3"/>
          <p:cNvSpPr>
            <a:spLocks noGrp="1"/>
          </p:cNvSpPr>
          <p:nvPr>
            <p:ph type="sldNum" sz="quarter" idx="12"/>
          </p:nvPr>
        </p:nvSpPr>
        <p:spPr/>
        <p:txBody>
          <a:bodyPr/>
          <a:lstStyle/>
          <a:p>
            <a:fld id="{C1AFE419-7324-4948-85A6-7421EDCAF954}" type="slidenum">
              <a:rPr kumimoji="1" lang="ja-JP" altLang="en-US" smtClean="0"/>
              <a:t>41</a:t>
            </a:fld>
            <a:endParaRPr kumimoji="1" lang="ja-JP" altLang="en-US"/>
          </a:p>
        </p:txBody>
      </p:sp>
      <p:sp>
        <p:nvSpPr>
          <p:cNvPr id="5" name="テキスト ボックス 4"/>
          <p:cNvSpPr txBox="1"/>
          <p:nvPr/>
        </p:nvSpPr>
        <p:spPr>
          <a:xfrm>
            <a:off x="457200" y="3956440"/>
            <a:ext cx="8229600" cy="40011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altLang="ja-JP" sz="2000" dirty="0" smtClean="0">
                <a:solidFill>
                  <a:srgbClr val="005775"/>
                </a:solidFill>
                <a:highlight>
                  <a:srgbClr val="FFFFFF"/>
                </a:highlight>
                <a:latin typeface="Consolas"/>
              </a:rPr>
              <a:t>&lt;script </a:t>
            </a:r>
            <a:r>
              <a:rPr lang="en-US" altLang="ja-JP" sz="2000" dirty="0" err="1" smtClean="0">
                <a:solidFill>
                  <a:srgbClr val="005775"/>
                </a:solidFill>
                <a:highlight>
                  <a:srgbClr val="FFFFFF"/>
                </a:highlight>
                <a:latin typeface="Consolas"/>
              </a:rPr>
              <a:t>src</a:t>
            </a:r>
            <a:r>
              <a:rPr lang="en-US" altLang="ja-JP" sz="2000" dirty="0">
                <a:solidFill>
                  <a:srgbClr val="005775"/>
                </a:solidFill>
                <a:highlight>
                  <a:srgbClr val="FFFFFF"/>
                </a:highlight>
                <a:latin typeface="Consolas"/>
              </a:rPr>
              <a:t>=".</a:t>
            </a:r>
            <a:r>
              <a:rPr lang="en-US" altLang="ja-JP" sz="2000" dirty="0" smtClean="0"/>
              <a:t>/data/tokyo4326.geojson</a:t>
            </a:r>
            <a:r>
              <a:rPr lang="en-US" altLang="ja-JP" sz="2000" dirty="0" smtClean="0">
                <a:solidFill>
                  <a:srgbClr val="005775"/>
                </a:solidFill>
                <a:highlight>
                  <a:srgbClr val="FFFFFF"/>
                </a:highlight>
                <a:latin typeface="Consolas"/>
              </a:rPr>
              <a:t>"&gt;&lt;/script&gt;</a:t>
            </a:r>
            <a:endParaRPr lang="ja-JP" altLang="en-US" sz="2000" dirty="0">
              <a:solidFill>
                <a:srgbClr val="005775"/>
              </a:solidFill>
            </a:endParaRPr>
          </a:p>
        </p:txBody>
      </p:sp>
      <p:sp>
        <p:nvSpPr>
          <p:cNvPr id="6" name="テキスト ボックス 5"/>
          <p:cNvSpPr txBox="1"/>
          <p:nvPr/>
        </p:nvSpPr>
        <p:spPr>
          <a:xfrm>
            <a:off x="447431" y="4892468"/>
            <a:ext cx="8229600" cy="40011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altLang="ja-JP" sz="2000" dirty="0" err="1" smtClean="0">
                <a:solidFill>
                  <a:srgbClr val="005775"/>
                </a:solidFill>
                <a:highlight>
                  <a:srgbClr val="FFFFFF"/>
                </a:highlight>
                <a:latin typeface="Consolas"/>
              </a:rPr>
              <a:t>var</a:t>
            </a:r>
            <a:r>
              <a:rPr lang="en-US" altLang="ja-JP" sz="2000" dirty="0" smtClean="0">
                <a:solidFill>
                  <a:srgbClr val="005775"/>
                </a:solidFill>
                <a:highlight>
                  <a:srgbClr val="FFFFFF"/>
                </a:highlight>
                <a:latin typeface="Consolas"/>
              </a:rPr>
              <a:t> </a:t>
            </a:r>
            <a:r>
              <a:rPr lang="en-US" altLang="ja-JP" sz="2000" dirty="0" err="1" smtClean="0">
                <a:solidFill>
                  <a:srgbClr val="005775"/>
                </a:solidFill>
                <a:highlight>
                  <a:srgbClr val="FFFFFF"/>
                </a:highlight>
                <a:latin typeface="Consolas"/>
              </a:rPr>
              <a:t>marathonLines</a:t>
            </a:r>
            <a:r>
              <a:rPr lang="en-US" altLang="ja-JP" sz="2000" dirty="0" smtClean="0">
                <a:solidFill>
                  <a:srgbClr val="005775"/>
                </a:solidFill>
                <a:highlight>
                  <a:srgbClr val="FFFFFF"/>
                </a:highlight>
                <a:latin typeface="Consolas"/>
              </a:rPr>
              <a:t> = </a:t>
            </a:r>
            <a:r>
              <a:rPr lang="en-US" altLang="ja-JP" sz="2000" dirty="0" err="1" smtClean="0">
                <a:solidFill>
                  <a:srgbClr val="005775"/>
                </a:solidFill>
                <a:highlight>
                  <a:srgbClr val="FFFFFF"/>
                </a:highlight>
                <a:latin typeface="Consolas"/>
              </a:rPr>
              <a:t>L.geoJson</a:t>
            </a:r>
            <a:r>
              <a:rPr lang="en-US" altLang="ja-JP" sz="2000" dirty="0" smtClean="0">
                <a:solidFill>
                  <a:srgbClr val="005775"/>
                </a:solidFill>
                <a:highlight>
                  <a:srgbClr val="FFFFFF"/>
                </a:highlight>
                <a:latin typeface="Consolas"/>
              </a:rPr>
              <a:t>(</a:t>
            </a:r>
            <a:r>
              <a:rPr lang="en-US" altLang="ja-JP" sz="2000" dirty="0" err="1" smtClean="0">
                <a:solidFill>
                  <a:srgbClr val="005775"/>
                </a:solidFill>
                <a:highlight>
                  <a:srgbClr val="FFFFFF"/>
                </a:highlight>
                <a:latin typeface="Consolas"/>
              </a:rPr>
              <a:t>marathonLines</a:t>
            </a:r>
            <a:r>
              <a:rPr lang="en-US" altLang="ja-JP" sz="2000" dirty="0" smtClean="0">
                <a:solidFill>
                  <a:srgbClr val="005775"/>
                </a:solidFill>
                <a:highlight>
                  <a:srgbClr val="FFFFFF"/>
                </a:highlight>
                <a:latin typeface="Consolas"/>
              </a:rPr>
              <a:t>).</a:t>
            </a:r>
            <a:r>
              <a:rPr lang="en-US" altLang="ja-JP" sz="2000" dirty="0" err="1" smtClean="0">
                <a:solidFill>
                  <a:srgbClr val="005775"/>
                </a:solidFill>
                <a:highlight>
                  <a:srgbClr val="FFFFFF"/>
                </a:highlight>
                <a:latin typeface="Consolas"/>
              </a:rPr>
              <a:t>addTo</a:t>
            </a:r>
            <a:r>
              <a:rPr lang="en-US" altLang="ja-JP" sz="2000" dirty="0" smtClean="0">
                <a:solidFill>
                  <a:srgbClr val="005775"/>
                </a:solidFill>
                <a:highlight>
                  <a:srgbClr val="FFFFFF"/>
                </a:highlight>
                <a:latin typeface="Consolas"/>
              </a:rPr>
              <a:t>(map);</a:t>
            </a:r>
            <a:endParaRPr lang="en-US" altLang="ja-JP" sz="2000" dirty="0">
              <a:solidFill>
                <a:srgbClr val="005775"/>
              </a:solidFill>
              <a:highlight>
                <a:srgbClr val="FFFFFF"/>
              </a:highlight>
              <a:latin typeface="Consolas"/>
            </a:endParaRPr>
          </a:p>
        </p:txBody>
      </p:sp>
      <p:sp>
        <p:nvSpPr>
          <p:cNvPr id="2" name="テキスト ボックス 1"/>
          <p:cNvSpPr txBox="1"/>
          <p:nvPr/>
        </p:nvSpPr>
        <p:spPr>
          <a:xfrm>
            <a:off x="457200" y="4463029"/>
            <a:ext cx="8229600" cy="369332"/>
          </a:xfrm>
          <a:prstGeom prst="rect">
            <a:avLst/>
          </a:prstGeom>
          <a:noFill/>
        </p:spPr>
        <p:txBody>
          <a:bodyPr wrap="square" rtlCol="0">
            <a:spAutoFit/>
          </a:bodyPr>
          <a:lstStyle/>
          <a:p>
            <a:r>
              <a:rPr kumimoji="1" lang="en-US" altLang="ja-JP" dirty="0" smtClean="0"/>
              <a:t>③ </a:t>
            </a:r>
            <a:r>
              <a:rPr kumimoji="1" lang="ja-JP" altLang="en-US" dirty="0" smtClean="0"/>
              <a:t>以下のプログラムを「</a:t>
            </a:r>
            <a:r>
              <a:rPr kumimoji="1" lang="en-US" altLang="ja-JP" dirty="0" err="1" smtClean="0"/>
              <a:t>script.js</a:t>
            </a:r>
            <a:r>
              <a:rPr kumimoji="1" lang="ja-JP" altLang="en-US" dirty="0" smtClean="0"/>
              <a:t>」のいちばん下にコピーして保存</a:t>
            </a:r>
            <a:endParaRPr kumimoji="1" lang="en-US" altLang="ja-JP" dirty="0" smtClean="0"/>
          </a:p>
        </p:txBody>
      </p:sp>
      <p:sp>
        <p:nvSpPr>
          <p:cNvPr id="7" name="テキスト ボックス 6"/>
          <p:cNvSpPr txBox="1"/>
          <p:nvPr/>
        </p:nvSpPr>
        <p:spPr>
          <a:xfrm>
            <a:off x="457200" y="5427784"/>
            <a:ext cx="8229600" cy="369332"/>
          </a:xfrm>
          <a:prstGeom prst="rect">
            <a:avLst/>
          </a:prstGeom>
          <a:noFill/>
        </p:spPr>
        <p:txBody>
          <a:bodyPr wrap="square" rtlCol="0">
            <a:spAutoFit/>
          </a:bodyPr>
          <a:lstStyle/>
          <a:p>
            <a:r>
              <a:rPr lang="en-US" altLang="ja-JP" dirty="0" smtClean="0"/>
              <a:t>④ </a:t>
            </a:r>
            <a:r>
              <a:rPr lang="ja-JP" altLang="en-US" dirty="0"/>
              <a:t>「</a:t>
            </a:r>
            <a:r>
              <a:rPr lang="en-US" altLang="ja-JP" dirty="0" err="1"/>
              <a:t>index.html</a:t>
            </a:r>
            <a:r>
              <a:rPr lang="ja-JP" altLang="en-US" dirty="0"/>
              <a:t>」を</a:t>
            </a:r>
            <a:r>
              <a:rPr lang="en-US" altLang="ja-JP" dirty="0" err="1"/>
              <a:t>google</a:t>
            </a:r>
            <a:r>
              <a:rPr lang="en-US" altLang="ja-JP" dirty="0"/>
              <a:t> chrome</a:t>
            </a:r>
            <a:r>
              <a:rPr lang="ja-JP" altLang="en-US" dirty="0"/>
              <a:t>で</a:t>
            </a:r>
            <a:r>
              <a:rPr lang="ja-JP" altLang="en-US" dirty="0" smtClean="0"/>
              <a:t>展開</a:t>
            </a:r>
            <a:endParaRPr lang="en-US" altLang="ja-JP" dirty="0"/>
          </a:p>
        </p:txBody>
      </p:sp>
    </p:spTree>
    <p:extLst>
      <p:ext uri="{BB962C8B-B14F-4D97-AF65-F5344CB8AC3E}">
        <p14:creationId xmlns:p14="http://schemas.microsoft.com/office/powerpoint/2010/main" val="1995519411"/>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447431" y="1050372"/>
            <a:ext cx="8229600" cy="1046440"/>
          </a:xfrm>
          <a:prstGeom prst="rect">
            <a:avLst/>
          </a:prstGeom>
          <a:noFill/>
        </p:spPr>
        <p:txBody>
          <a:bodyPr wrap="square" rtlCol="0">
            <a:spAutoFit/>
          </a:bodyPr>
          <a:lstStyle/>
          <a:p>
            <a:r>
              <a:rPr lang="en-US" altLang="ja-JP" dirty="0" smtClean="0"/>
              <a:t>⑥ </a:t>
            </a:r>
            <a:r>
              <a:rPr lang="en-US" altLang="en-US" dirty="0" smtClean="0"/>
              <a:t>色や太さを指定する</a:t>
            </a:r>
            <a:endParaRPr lang="en-US" altLang="ja-JP" dirty="0" smtClean="0"/>
          </a:p>
          <a:p>
            <a:endParaRPr lang="en-US" altLang="ja-JP" sz="800" dirty="0"/>
          </a:p>
          <a:p>
            <a:r>
              <a:rPr lang="ja-JP" altLang="en-US" dirty="0" smtClean="0">
                <a:solidFill>
                  <a:srgbClr val="005775"/>
                </a:solidFill>
                <a:highlight>
                  <a:srgbClr val="FFFFFF"/>
                </a:highlight>
                <a:latin typeface="Consolas"/>
              </a:rPr>
              <a:t>　以下のプログラムを</a:t>
            </a:r>
            <a:r>
              <a:rPr lang="ja-JP" altLang="en-US" dirty="0"/>
              <a:t>「</a:t>
            </a:r>
            <a:r>
              <a:rPr lang="en-US" altLang="ja-JP" dirty="0" err="1"/>
              <a:t>script.js</a:t>
            </a:r>
            <a:r>
              <a:rPr lang="ja-JP" altLang="en-US" dirty="0"/>
              <a:t>」のいちばん下にコピー</a:t>
            </a:r>
            <a:r>
              <a:rPr lang="ja-JP" altLang="en-US" dirty="0" smtClean="0"/>
              <a:t>して</a:t>
            </a:r>
            <a:r>
              <a:rPr lang="en-US" altLang="ja-JP" dirty="0" smtClean="0"/>
              <a:t>③</a:t>
            </a:r>
            <a:r>
              <a:rPr lang="ja-JP" altLang="en-US" dirty="0" smtClean="0"/>
              <a:t>のプログラムに上書きして貼り付ける</a:t>
            </a:r>
            <a:endParaRPr lang="en-US" altLang="ja-JP" dirty="0" smtClean="0">
              <a:solidFill>
                <a:srgbClr val="005775"/>
              </a:solidFill>
              <a:highlight>
                <a:srgbClr val="FFFFFF"/>
              </a:highlight>
              <a:latin typeface="Consolas"/>
            </a:endParaRPr>
          </a:p>
        </p:txBody>
      </p:sp>
      <p:sp>
        <p:nvSpPr>
          <p:cNvPr id="4" name="スライド番号プレースホルダー 3"/>
          <p:cNvSpPr>
            <a:spLocks noGrp="1"/>
          </p:cNvSpPr>
          <p:nvPr>
            <p:ph type="sldNum" sz="quarter" idx="12"/>
          </p:nvPr>
        </p:nvSpPr>
        <p:spPr/>
        <p:txBody>
          <a:bodyPr/>
          <a:lstStyle/>
          <a:p>
            <a:fld id="{C1AFE419-7324-4948-85A6-7421EDCAF954}" type="slidenum">
              <a:rPr kumimoji="1" lang="ja-JP" altLang="en-US" smtClean="0"/>
              <a:t>42</a:t>
            </a:fld>
            <a:endParaRPr kumimoji="1" lang="ja-JP" altLang="en-US"/>
          </a:p>
        </p:txBody>
      </p:sp>
      <p:sp>
        <p:nvSpPr>
          <p:cNvPr id="5" name="テキスト ボックス 4"/>
          <p:cNvSpPr txBox="1"/>
          <p:nvPr/>
        </p:nvSpPr>
        <p:spPr>
          <a:xfrm>
            <a:off x="457200" y="2139406"/>
            <a:ext cx="8229600" cy="203132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altLang="ja-JP" dirty="0" err="1">
                <a:solidFill>
                  <a:srgbClr val="005775"/>
                </a:solidFill>
              </a:rPr>
              <a:t>var</a:t>
            </a:r>
            <a:r>
              <a:rPr lang="en-US" altLang="ja-JP" dirty="0">
                <a:solidFill>
                  <a:srgbClr val="005775"/>
                </a:solidFill>
              </a:rPr>
              <a:t> </a:t>
            </a:r>
            <a:r>
              <a:rPr lang="en-US" altLang="ja-JP" dirty="0" err="1">
                <a:solidFill>
                  <a:srgbClr val="005775"/>
                </a:solidFill>
              </a:rPr>
              <a:t>marathonLines</a:t>
            </a:r>
            <a:r>
              <a:rPr lang="en-US" altLang="ja-JP" dirty="0">
                <a:solidFill>
                  <a:srgbClr val="005775"/>
                </a:solidFill>
              </a:rPr>
              <a:t> = </a:t>
            </a:r>
            <a:r>
              <a:rPr lang="en-US" altLang="ja-JP" dirty="0" err="1">
                <a:solidFill>
                  <a:srgbClr val="005775"/>
                </a:solidFill>
              </a:rPr>
              <a:t>L.geoJson</a:t>
            </a:r>
            <a:r>
              <a:rPr lang="en-US" altLang="ja-JP" dirty="0">
                <a:solidFill>
                  <a:srgbClr val="005775"/>
                </a:solidFill>
              </a:rPr>
              <a:t>(</a:t>
            </a:r>
            <a:r>
              <a:rPr lang="en-US" altLang="ja-JP" dirty="0" err="1">
                <a:solidFill>
                  <a:srgbClr val="005775"/>
                </a:solidFill>
              </a:rPr>
              <a:t>marathonLines</a:t>
            </a:r>
            <a:r>
              <a:rPr lang="en-US" altLang="ja-JP" dirty="0">
                <a:solidFill>
                  <a:srgbClr val="005775"/>
                </a:solidFill>
              </a:rPr>
              <a:t>,{</a:t>
            </a:r>
          </a:p>
          <a:p>
            <a:r>
              <a:rPr lang="en-US" altLang="ja-JP" dirty="0">
                <a:solidFill>
                  <a:srgbClr val="005775"/>
                </a:solidFill>
              </a:rPr>
              <a:t>    style:{</a:t>
            </a:r>
          </a:p>
          <a:p>
            <a:r>
              <a:rPr lang="en-US" altLang="ja-JP" dirty="0">
                <a:solidFill>
                  <a:srgbClr val="005775"/>
                </a:solidFill>
              </a:rPr>
              <a:t>    "</a:t>
            </a:r>
            <a:r>
              <a:rPr lang="en-US" altLang="ja-JP" dirty="0" err="1">
                <a:solidFill>
                  <a:srgbClr val="005775"/>
                </a:solidFill>
              </a:rPr>
              <a:t>color":"red</a:t>
            </a:r>
            <a:r>
              <a:rPr lang="en-US" altLang="ja-JP" dirty="0">
                <a:solidFill>
                  <a:srgbClr val="005775"/>
                </a:solidFill>
              </a:rPr>
              <a:t>",</a:t>
            </a:r>
          </a:p>
          <a:p>
            <a:r>
              <a:rPr lang="en-US" altLang="ja-JP" dirty="0">
                <a:solidFill>
                  <a:srgbClr val="005775"/>
                </a:solidFill>
              </a:rPr>
              <a:t>    "weight":5,</a:t>
            </a:r>
          </a:p>
          <a:p>
            <a:r>
              <a:rPr lang="en-US" altLang="ja-JP" dirty="0">
                <a:solidFill>
                  <a:srgbClr val="005775"/>
                </a:solidFill>
              </a:rPr>
              <a:t>    "opacity":0.7    </a:t>
            </a:r>
          </a:p>
          <a:p>
            <a:r>
              <a:rPr lang="en-US" altLang="ja-JP" dirty="0">
                <a:solidFill>
                  <a:srgbClr val="005775"/>
                </a:solidFill>
              </a:rPr>
              <a:t>}</a:t>
            </a:r>
          </a:p>
          <a:p>
            <a:r>
              <a:rPr lang="en-US" altLang="ja-JP" dirty="0">
                <a:solidFill>
                  <a:srgbClr val="005775"/>
                </a:solidFill>
              </a:rPr>
              <a:t>}).</a:t>
            </a:r>
            <a:r>
              <a:rPr lang="en-US" altLang="ja-JP" dirty="0" err="1">
                <a:solidFill>
                  <a:srgbClr val="005775"/>
                </a:solidFill>
              </a:rPr>
              <a:t>addTo</a:t>
            </a:r>
            <a:r>
              <a:rPr lang="en-US" altLang="ja-JP" dirty="0">
                <a:solidFill>
                  <a:srgbClr val="005775"/>
                </a:solidFill>
              </a:rPr>
              <a:t>(map);</a:t>
            </a:r>
            <a:endParaRPr lang="ja-JP" altLang="en-US" dirty="0">
              <a:solidFill>
                <a:srgbClr val="005775"/>
              </a:solidFill>
            </a:endParaRPr>
          </a:p>
        </p:txBody>
      </p:sp>
      <p:sp>
        <p:nvSpPr>
          <p:cNvPr id="2" name="テキスト ボックス 1"/>
          <p:cNvSpPr txBox="1"/>
          <p:nvPr/>
        </p:nvSpPr>
        <p:spPr>
          <a:xfrm>
            <a:off x="447432" y="4464523"/>
            <a:ext cx="8229600" cy="369332"/>
          </a:xfrm>
          <a:prstGeom prst="rect">
            <a:avLst/>
          </a:prstGeom>
          <a:noFill/>
        </p:spPr>
        <p:txBody>
          <a:bodyPr wrap="square" rtlCol="0">
            <a:spAutoFit/>
          </a:bodyPr>
          <a:lstStyle/>
          <a:p>
            <a:r>
              <a:rPr lang="en-US" altLang="ja-JP" dirty="0" smtClean="0"/>
              <a:t>⑦ </a:t>
            </a:r>
            <a:r>
              <a:rPr lang="ja-JP" altLang="en-US" dirty="0"/>
              <a:t>「</a:t>
            </a:r>
            <a:r>
              <a:rPr lang="en-US" altLang="ja-JP" dirty="0" err="1" smtClean="0"/>
              <a:t>index.html</a:t>
            </a:r>
            <a:r>
              <a:rPr lang="ja-JP" altLang="en-US" dirty="0" smtClean="0"/>
              <a:t>」を</a:t>
            </a:r>
            <a:r>
              <a:rPr lang="en-US" altLang="ja-JP" dirty="0" err="1" smtClean="0"/>
              <a:t>google</a:t>
            </a:r>
            <a:r>
              <a:rPr lang="en-US" altLang="ja-JP" dirty="0" smtClean="0"/>
              <a:t> chrome</a:t>
            </a:r>
            <a:r>
              <a:rPr lang="ja-JP" altLang="en-US" dirty="0" smtClean="0"/>
              <a:t>で展開</a:t>
            </a:r>
            <a:endParaRPr lang="en-US" altLang="ja-JP" dirty="0"/>
          </a:p>
        </p:txBody>
      </p:sp>
    </p:spTree>
    <p:extLst>
      <p:ext uri="{BB962C8B-B14F-4D97-AF65-F5344CB8AC3E}">
        <p14:creationId xmlns:p14="http://schemas.microsoft.com/office/powerpoint/2010/main" val="324395401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447431" y="591221"/>
            <a:ext cx="8229600" cy="2708434"/>
          </a:xfrm>
          <a:prstGeom prst="rect">
            <a:avLst/>
          </a:prstGeom>
          <a:noFill/>
        </p:spPr>
        <p:txBody>
          <a:bodyPr wrap="square" rtlCol="0">
            <a:spAutoFit/>
          </a:bodyPr>
          <a:lstStyle/>
          <a:p>
            <a:r>
              <a:rPr lang="ja-JP" altLang="en-US" sz="2000" dirty="0" smtClean="0"/>
              <a:t>（３）</a:t>
            </a:r>
            <a:r>
              <a:rPr lang="en-US" altLang="ja-JP" sz="2000" dirty="0" err="1" smtClean="0"/>
              <a:t>geoJSON</a:t>
            </a:r>
            <a:r>
              <a:rPr lang="ja-JP" altLang="en-US" sz="2000" dirty="0" smtClean="0"/>
              <a:t>データの読み込み（ポイント）</a:t>
            </a:r>
            <a:endParaRPr lang="en-US" altLang="ja-JP" sz="2000" dirty="0" smtClean="0"/>
          </a:p>
          <a:p>
            <a:r>
              <a:rPr lang="ja-JP" altLang="en-US" dirty="0"/>
              <a:t>（事例）</a:t>
            </a:r>
            <a:endParaRPr lang="en-US" altLang="ja-JP" dirty="0"/>
          </a:p>
          <a:p>
            <a:r>
              <a:rPr lang="ja-JP" altLang="en-US" dirty="0"/>
              <a:t>東京</a:t>
            </a:r>
            <a:r>
              <a:rPr lang="ja-JP" altLang="en-US" dirty="0" smtClean="0"/>
              <a:t>マラソン新コースのポイントデータを</a:t>
            </a:r>
            <a:r>
              <a:rPr lang="en-US" altLang="ja-JP" dirty="0" smtClean="0"/>
              <a:t>WEB</a:t>
            </a:r>
            <a:r>
              <a:rPr lang="ja-JP" altLang="en-US" dirty="0"/>
              <a:t>地図に表示</a:t>
            </a:r>
            <a:r>
              <a:rPr lang="ja-JP" altLang="en-US" dirty="0" smtClean="0"/>
              <a:t>する</a:t>
            </a:r>
            <a:r>
              <a:rPr lang="ja-JP" altLang="en-US" sz="1400" dirty="0" smtClean="0"/>
              <a:t>（データはあらかじめ作成済）</a:t>
            </a:r>
            <a:endParaRPr lang="en-US" altLang="ja-JP" sz="1400" dirty="0" smtClean="0"/>
          </a:p>
          <a:p>
            <a:endParaRPr lang="en-US" altLang="ja-JP" sz="800" dirty="0"/>
          </a:p>
          <a:p>
            <a:r>
              <a:rPr lang="en-US" altLang="ja-JP" dirty="0" smtClean="0"/>
              <a:t>① </a:t>
            </a:r>
            <a:r>
              <a:rPr lang="en-US" altLang="ja-JP" dirty="0"/>
              <a:t> </a:t>
            </a:r>
            <a:r>
              <a:rPr lang="ja-JP" altLang="en-US" dirty="0" smtClean="0"/>
              <a:t>「</a:t>
            </a:r>
            <a:r>
              <a:rPr lang="en-US" altLang="ja-JP" dirty="0" err="1" smtClean="0"/>
              <a:t>tokyoPoints.geojson</a:t>
            </a:r>
            <a:r>
              <a:rPr lang="ja-JP" altLang="en-US" dirty="0" smtClean="0"/>
              <a:t>」のデータを加工</a:t>
            </a:r>
            <a:endParaRPr lang="en-US" altLang="ja-JP" dirty="0" smtClean="0"/>
          </a:p>
          <a:p>
            <a:endParaRPr lang="en-US" altLang="ja-JP" sz="800" dirty="0"/>
          </a:p>
          <a:p>
            <a:r>
              <a:rPr lang="ja-JP" altLang="en-US" dirty="0" smtClean="0">
                <a:solidFill>
                  <a:srgbClr val="005775"/>
                </a:solidFill>
                <a:highlight>
                  <a:srgbClr val="FFFFFF"/>
                </a:highlight>
                <a:latin typeface="Consolas"/>
              </a:rPr>
              <a:t>　</a:t>
            </a:r>
            <a:r>
              <a:rPr lang="en-US" altLang="ja-JP" dirty="0" err="1" smtClean="0">
                <a:solidFill>
                  <a:srgbClr val="005775"/>
                </a:solidFill>
                <a:highlight>
                  <a:srgbClr val="FFFFFF"/>
                </a:highlight>
                <a:latin typeface="Consolas"/>
              </a:rPr>
              <a:t>marathonPoints</a:t>
            </a:r>
            <a:r>
              <a:rPr lang="ja-JP" altLang="en-US" dirty="0" smtClean="0">
                <a:solidFill>
                  <a:srgbClr val="005775"/>
                </a:solidFill>
                <a:highlight>
                  <a:srgbClr val="FFFFFF"/>
                </a:highlight>
                <a:latin typeface="Consolas"/>
              </a:rPr>
              <a:t>という変数に入れるため</a:t>
            </a:r>
            <a:r>
              <a:rPr lang="en-US" altLang="ja-JP" dirty="0" smtClean="0">
                <a:solidFill>
                  <a:srgbClr val="005775"/>
                </a:solidFill>
                <a:highlight>
                  <a:srgbClr val="FFFFFF"/>
                </a:highlight>
                <a:latin typeface="Consolas"/>
              </a:rPr>
              <a:t> </a:t>
            </a:r>
          </a:p>
          <a:p>
            <a:r>
              <a:rPr lang="ja-JP" altLang="en-US" dirty="0" smtClean="0">
                <a:solidFill>
                  <a:srgbClr val="005775"/>
                </a:solidFill>
                <a:highlight>
                  <a:srgbClr val="FFFFFF"/>
                </a:highlight>
                <a:latin typeface="Consolas"/>
              </a:rPr>
              <a:t>データの先頭に「</a:t>
            </a:r>
            <a:r>
              <a:rPr lang="en-US" altLang="ja-JP" dirty="0" err="1" smtClean="0">
                <a:solidFill>
                  <a:srgbClr val="005775"/>
                </a:solidFill>
                <a:highlight>
                  <a:srgbClr val="FFFFFF"/>
                </a:highlight>
                <a:latin typeface="Consolas"/>
              </a:rPr>
              <a:t>var</a:t>
            </a:r>
            <a:r>
              <a:rPr lang="en-US" altLang="ja-JP" dirty="0" smtClean="0">
                <a:solidFill>
                  <a:srgbClr val="005775"/>
                </a:solidFill>
                <a:highlight>
                  <a:srgbClr val="FFFFFF"/>
                </a:highlight>
                <a:latin typeface="Consolas"/>
              </a:rPr>
              <a:t> </a:t>
            </a:r>
            <a:r>
              <a:rPr lang="en-US" altLang="ja-JP" dirty="0" err="1" smtClean="0">
                <a:solidFill>
                  <a:srgbClr val="005775"/>
                </a:solidFill>
                <a:highlight>
                  <a:srgbClr val="FFFFFF"/>
                </a:highlight>
                <a:latin typeface="Consolas"/>
              </a:rPr>
              <a:t>marathonPoints</a:t>
            </a:r>
            <a:r>
              <a:rPr lang="en-US" altLang="ja-JP" dirty="0" smtClean="0">
                <a:solidFill>
                  <a:srgbClr val="005775"/>
                </a:solidFill>
                <a:highlight>
                  <a:srgbClr val="FFFFFF"/>
                </a:highlight>
                <a:latin typeface="Consolas"/>
              </a:rPr>
              <a:t>=</a:t>
            </a:r>
            <a:r>
              <a:rPr lang="ja-JP" altLang="en-US" dirty="0" smtClean="0">
                <a:solidFill>
                  <a:srgbClr val="005775"/>
                </a:solidFill>
                <a:highlight>
                  <a:srgbClr val="FFFFFF"/>
                </a:highlight>
                <a:latin typeface="Consolas"/>
              </a:rPr>
              <a:t>」</a:t>
            </a:r>
            <a:r>
              <a:rPr lang="en-US" altLang="ja-JP" dirty="0" smtClean="0">
                <a:solidFill>
                  <a:srgbClr val="005775"/>
                </a:solidFill>
                <a:highlight>
                  <a:srgbClr val="FFFFFF"/>
                </a:highlight>
                <a:latin typeface="Consolas"/>
              </a:rPr>
              <a:t> </a:t>
            </a:r>
            <a:r>
              <a:rPr lang="ja-JP" altLang="en-US" dirty="0" smtClean="0">
                <a:solidFill>
                  <a:srgbClr val="005775"/>
                </a:solidFill>
                <a:highlight>
                  <a:srgbClr val="FFFFFF"/>
                </a:highlight>
                <a:latin typeface="Consolas"/>
              </a:rPr>
              <a:t>データの最後に「</a:t>
            </a:r>
            <a:r>
              <a:rPr lang="en-US" altLang="ja-JP" dirty="0" smtClean="0">
                <a:solidFill>
                  <a:srgbClr val="005775"/>
                </a:solidFill>
                <a:highlight>
                  <a:srgbClr val="FFFFFF"/>
                </a:highlight>
                <a:latin typeface="Consolas"/>
              </a:rPr>
              <a:t>;</a:t>
            </a:r>
            <a:r>
              <a:rPr lang="ja-JP" altLang="en-US" dirty="0" smtClean="0">
                <a:solidFill>
                  <a:srgbClr val="005775"/>
                </a:solidFill>
                <a:highlight>
                  <a:srgbClr val="FFFFFF"/>
                </a:highlight>
                <a:latin typeface="Consolas"/>
              </a:rPr>
              <a:t>」を追加して保存する</a:t>
            </a:r>
            <a:endParaRPr lang="en-US" altLang="ja-JP" dirty="0" smtClean="0">
              <a:solidFill>
                <a:srgbClr val="005775"/>
              </a:solidFill>
              <a:highlight>
                <a:srgbClr val="FFFFFF"/>
              </a:highlight>
              <a:latin typeface="Consolas"/>
            </a:endParaRPr>
          </a:p>
          <a:p>
            <a:endParaRPr lang="en-US" altLang="ja-JP" sz="800" dirty="0" smtClean="0">
              <a:solidFill>
                <a:srgbClr val="005775"/>
              </a:solidFill>
              <a:highlight>
                <a:srgbClr val="FFFFFF"/>
              </a:highlight>
              <a:latin typeface="Consolas"/>
            </a:endParaRPr>
          </a:p>
          <a:p>
            <a:r>
              <a:rPr lang="en-US" altLang="ja-JP" dirty="0" smtClean="0"/>
              <a:t>② </a:t>
            </a:r>
            <a:r>
              <a:rPr lang="ja-JP" altLang="en-US" dirty="0" smtClean="0"/>
              <a:t>以下のプログラムを</a:t>
            </a:r>
            <a:r>
              <a:rPr lang="en-US" altLang="ja-JP" dirty="0" smtClean="0"/>
              <a:t> </a:t>
            </a:r>
            <a:r>
              <a:rPr lang="ja-JP" altLang="en-US" dirty="0" smtClean="0"/>
              <a:t>「</a:t>
            </a:r>
            <a:r>
              <a:rPr lang="en-US" altLang="ja-JP" dirty="0" err="1" smtClean="0"/>
              <a:t>index.html</a:t>
            </a:r>
            <a:r>
              <a:rPr lang="ja-JP" altLang="en-US" dirty="0" smtClean="0"/>
              <a:t>」ファイルの</a:t>
            </a:r>
            <a:r>
              <a:rPr lang="en-US" altLang="ja-JP" dirty="0" smtClean="0"/>
              <a:t>head</a:t>
            </a:r>
            <a:r>
              <a:rPr lang="ja-JP" altLang="en-US" dirty="0" smtClean="0"/>
              <a:t>タグの</a:t>
            </a:r>
            <a:r>
              <a:rPr lang="en-US" altLang="ja-JP" dirty="0" smtClean="0"/>
              <a:t>leaflet</a:t>
            </a:r>
            <a:r>
              <a:rPr lang="ja-JP" altLang="en-US" dirty="0" smtClean="0"/>
              <a:t>ライブラリの下にコピーして保存</a:t>
            </a:r>
            <a:endParaRPr lang="en-US" altLang="ja-JP" dirty="0">
              <a:solidFill>
                <a:srgbClr val="005775"/>
              </a:solidFill>
              <a:highlight>
                <a:srgbClr val="FFFFFF"/>
              </a:highlight>
              <a:latin typeface="Consolas"/>
            </a:endParaRPr>
          </a:p>
        </p:txBody>
      </p:sp>
      <p:sp>
        <p:nvSpPr>
          <p:cNvPr id="4" name="スライド番号プレースホルダー 3"/>
          <p:cNvSpPr>
            <a:spLocks noGrp="1"/>
          </p:cNvSpPr>
          <p:nvPr>
            <p:ph type="sldNum" sz="quarter" idx="12"/>
          </p:nvPr>
        </p:nvSpPr>
        <p:spPr/>
        <p:txBody>
          <a:bodyPr/>
          <a:lstStyle/>
          <a:p>
            <a:fld id="{C1AFE419-7324-4948-85A6-7421EDCAF954}" type="slidenum">
              <a:rPr kumimoji="1" lang="ja-JP" altLang="en-US" smtClean="0"/>
              <a:t>43</a:t>
            </a:fld>
            <a:endParaRPr kumimoji="1" lang="ja-JP" altLang="en-US"/>
          </a:p>
        </p:txBody>
      </p:sp>
      <p:sp>
        <p:nvSpPr>
          <p:cNvPr id="5" name="テキスト ボックス 4"/>
          <p:cNvSpPr txBox="1"/>
          <p:nvPr/>
        </p:nvSpPr>
        <p:spPr>
          <a:xfrm>
            <a:off x="457200" y="3407974"/>
            <a:ext cx="8229600" cy="36933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altLang="ja-JP" dirty="0" smtClean="0">
                <a:solidFill>
                  <a:srgbClr val="005775"/>
                </a:solidFill>
                <a:highlight>
                  <a:srgbClr val="FFFFFF"/>
                </a:highlight>
                <a:latin typeface="Consolas"/>
              </a:rPr>
              <a:t>&lt;script </a:t>
            </a:r>
            <a:r>
              <a:rPr lang="en-US" altLang="ja-JP" dirty="0" err="1" smtClean="0">
                <a:solidFill>
                  <a:srgbClr val="005775"/>
                </a:solidFill>
                <a:highlight>
                  <a:srgbClr val="FFFFFF"/>
                </a:highlight>
                <a:latin typeface="Consolas"/>
              </a:rPr>
              <a:t>src</a:t>
            </a:r>
            <a:r>
              <a:rPr lang="en-US" altLang="ja-JP" dirty="0">
                <a:solidFill>
                  <a:srgbClr val="005775"/>
                </a:solidFill>
                <a:highlight>
                  <a:srgbClr val="FFFFFF"/>
                </a:highlight>
                <a:latin typeface="Consolas"/>
              </a:rPr>
              <a:t>=".</a:t>
            </a:r>
            <a:r>
              <a:rPr lang="en-US" altLang="ja-JP" dirty="0" smtClean="0"/>
              <a:t>/data/</a:t>
            </a:r>
            <a:r>
              <a:rPr lang="en-US" altLang="ja-JP" dirty="0" err="1" smtClean="0"/>
              <a:t>tokyoPoints.geojson</a:t>
            </a:r>
            <a:r>
              <a:rPr lang="en-US" altLang="ja-JP" dirty="0" smtClean="0">
                <a:solidFill>
                  <a:srgbClr val="005775"/>
                </a:solidFill>
                <a:highlight>
                  <a:srgbClr val="FFFFFF"/>
                </a:highlight>
                <a:latin typeface="Consolas"/>
              </a:rPr>
              <a:t>"&gt;&lt;/script&gt;</a:t>
            </a:r>
            <a:endParaRPr lang="ja-JP" altLang="en-US" dirty="0">
              <a:solidFill>
                <a:srgbClr val="005775"/>
              </a:solidFill>
            </a:endParaRPr>
          </a:p>
        </p:txBody>
      </p:sp>
      <p:sp>
        <p:nvSpPr>
          <p:cNvPr id="6" name="テキスト ボックス 5"/>
          <p:cNvSpPr txBox="1"/>
          <p:nvPr/>
        </p:nvSpPr>
        <p:spPr>
          <a:xfrm>
            <a:off x="457200" y="4759373"/>
            <a:ext cx="8219831" cy="1754327"/>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altLang="ja-JP" dirty="0" err="1">
                <a:solidFill>
                  <a:srgbClr val="005775"/>
                </a:solidFill>
                <a:highlight>
                  <a:srgbClr val="FFFFFF"/>
                </a:highlight>
                <a:latin typeface="Consolas"/>
              </a:rPr>
              <a:t>var</a:t>
            </a:r>
            <a:r>
              <a:rPr lang="en-US" altLang="ja-JP" dirty="0">
                <a:solidFill>
                  <a:srgbClr val="005775"/>
                </a:solidFill>
                <a:highlight>
                  <a:srgbClr val="FFFFFF"/>
                </a:highlight>
                <a:latin typeface="Consolas"/>
              </a:rPr>
              <a:t> </a:t>
            </a:r>
            <a:r>
              <a:rPr lang="en-US" altLang="ja-JP" dirty="0" err="1">
                <a:solidFill>
                  <a:srgbClr val="005775"/>
                </a:solidFill>
                <a:highlight>
                  <a:srgbClr val="FFFFFF"/>
                </a:highlight>
                <a:latin typeface="Consolas"/>
              </a:rPr>
              <a:t>marathonPoints</a:t>
            </a:r>
            <a:r>
              <a:rPr lang="en-US" altLang="ja-JP" dirty="0">
                <a:solidFill>
                  <a:srgbClr val="005775"/>
                </a:solidFill>
                <a:highlight>
                  <a:srgbClr val="FFFFFF"/>
                </a:highlight>
                <a:latin typeface="Consolas"/>
              </a:rPr>
              <a:t> = </a:t>
            </a:r>
            <a:r>
              <a:rPr lang="en-US" altLang="ja-JP" dirty="0" err="1">
                <a:solidFill>
                  <a:srgbClr val="005775"/>
                </a:solidFill>
                <a:highlight>
                  <a:srgbClr val="FFFFFF"/>
                </a:highlight>
                <a:latin typeface="Consolas"/>
              </a:rPr>
              <a:t>L.geoJson</a:t>
            </a:r>
            <a:r>
              <a:rPr lang="en-US" altLang="ja-JP" dirty="0">
                <a:solidFill>
                  <a:srgbClr val="005775"/>
                </a:solidFill>
                <a:highlight>
                  <a:srgbClr val="FFFFFF"/>
                </a:highlight>
                <a:latin typeface="Consolas"/>
              </a:rPr>
              <a:t>(</a:t>
            </a:r>
            <a:r>
              <a:rPr lang="en-US" altLang="ja-JP" dirty="0" err="1">
                <a:solidFill>
                  <a:srgbClr val="005775"/>
                </a:solidFill>
                <a:highlight>
                  <a:srgbClr val="FFFFFF"/>
                </a:highlight>
                <a:latin typeface="Consolas"/>
              </a:rPr>
              <a:t>marathonPoints</a:t>
            </a:r>
            <a:r>
              <a:rPr lang="en-US" altLang="ja-JP" dirty="0">
                <a:solidFill>
                  <a:srgbClr val="005775"/>
                </a:solidFill>
                <a:highlight>
                  <a:srgbClr val="FFFFFF"/>
                </a:highlight>
                <a:latin typeface="Consolas"/>
              </a:rPr>
              <a:t>,{</a:t>
            </a:r>
          </a:p>
          <a:p>
            <a:r>
              <a:rPr lang="en-US" altLang="ja-JP" dirty="0">
                <a:solidFill>
                  <a:srgbClr val="005775"/>
                </a:solidFill>
                <a:highlight>
                  <a:srgbClr val="FFFFFF"/>
                </a:highlight>
                <a:latin typeface="Consolas"/>
              </a:rPr>
              <a:t>    </a:t>
            </a:r>
            <a:r>
              <a:rPr lang="en-US" altLang="ja-JP" dirty="0" err="1">
                <a:solidFill>
                  <a:srgbClr val="005775"/>
                </a:solidFill>
                <a:highlight>
                  <a:srgbClr val="FFFFFF"/>
                </a:highlight>
                <a:latin typeface="Consolas"/>
              </a:rPr>
              <a:t>onEachFeature:function</a:t>
            </a:r>
            <a:r>
              <a:rPr lang="en-US" altLang="ja-JP" dirty="0">
                <a:solidFill>
                  <a:srgbClr val="005775"/>
                </a:solidFill>
                <a:highlight>
                  <a:srgbClr val="FFFFFF"/>
                </a:highlight>
                <a:latin typeface="Consolas"/>
              </a:rPr>
              <a:t>(</a:t>
            </a:r>
            <a:r>
              <a:rPr lang="en-US" altLang="ja-JP" dirty="0" err="1">
                <a:solidFill>
                  <a:srgbClr val="005775"/>
                </a:solidFill>
                <a:highlight>
                  <a:srgbClr val="FFFFFF"/>
                </a:highlight>
                <a:latin typeface="Consolas"/>
              </a:rPr>
              <a:t>feature,layer</a:t>
            </a:r>
            <a:r>
              <a:rPr lang="en-US" altLang="ja-JP" dirty="0">
                <a:solidFill>
                  <a:srgbClr val="005775"/>
                </a:solidFill>
                <a:highlight>
                  <a:srgbClr val="FFFFFF"/>
                </a:highlight>
                <a:latin typeface="Consolas"/>
              </a:rPr>
              <a:t>){</a:t>
            </a:r>
          </a:p>
          <a:p>
            <a:r>
              <a:rPr lang="en-US" altLang="ja-JP" dirty="0">
                <a:solidFill>
                  <a:srgbClr val="005775"/>
                </a:solidFill>
                <a:highlight>
                  <a:srgbClr val="FFFFFF"/>
                </a:highlight>
                <a:latin typeface="Consolas"/>
              </a:rPr>
              <a:t>        </a:t>
            </a:r>
            <a:r>
              <a:rPr lang="en-US" altLang="ja-JP" dirty="0" err="1">
                <a:solidFill>
                  <a:srgbClr val="005775"/>
                </a:solidFill>
                <a:highlight>
                  <a:srgbClr val="FFFFFF"/>
                </a:highlight>
                <a:latin typeface="Consolas"/>
              </a:rPr>
              <a:t>var</a:t>
            </a:r>
            <a:r>
              <a:rPr lang="en-US" altLang="ja-JP" dirty="0">
                <a:solidFill>
                  <a:srgbClr val="005775"/>
                </a:solidFill>
                <a:highlight>
                  <a:srgbClr val="FFFFFF"/>
                </a:highlight>
                <a:latin typeface="Consolas"/>
              </a:rPr>
              <a:t> field=</a:t>
            </a:r>
            <a:r>
              <a:rPr lang="en-US" altLang="ja-JP" dirty="0" err="1">
                <a:solidFill>
                  <a:srgbClr val="005775"/>
                </a:solidFill>
                <a:highlight>
                  <a:srgbClr val="FFFFFF"/>
                </a:highlight>
                <a:latin typeface="Consolas"/>
              </a:rPr>
              <a:t>feature.properties.name</a:t>
            </a:r>
            <a:r>
              <a:rPr lang="en-US" altLang="ja-JP" dirty="0">
                <a:solidFill>
                  <a:srgbClr val="005775"/>
                </a:solidFill>
                <a:highlight>
                  <a:srgbClr val="FFFFFF"/>
                </a:highlight>
                <a:latin typeface="Consolas"/>
              </a:rPr>
              <a:t>;</a:t>
            </a:r>
          </a:p>
          <a:p>
            <a:r>
              <a:rPr lang="en-US" altLang="ja-JP" dirty="0">
                <a:solidFill>
                  <a:srgbClr val="005775"/>
                </a:solidFill>
                <a:highlight>
                  <a:srgbClr val="FFFFFF"/>
                </a:highlight>
                <a:latin typeface="Consolas"/>
              </a:rPr>
              <a:t>        </a:t>
            </a:r>
            <a:r>
              <a:rPr lang="en-US" altLang="ja-JP" dirty="0" err="1">
                <a:solidFill>
                  <a:srgbClr val="005775"/>
                </a:solidFill>
                <a:highlight>
                  <a:srgbClr val="FFFFFF"/>
                </a:highlight>
                <a:latin typeface="Consolas"/>
              </a:rPr>
              <a:t>layer.bindPopup</a:t>
            </a:r>
            <a:r>
              <a:rPr lang="en-US" altLang="ja-JP" dirty="0">
                <a:solidFill>
                  <a:srgbClr val="005775"/>
                </a:solidFill>
                <a:highlight>
                  <a:srgbClr val="FFFFFF"/>
                </a:highlight>
                <a:latin typeface="Consolas"/>
              </a:rPr>
              <a:t>(field);</a:t>
            </a:r>
          </a:p>
          <a:p>
            <a:r>
              <a:rPr lang="en-US" altLang="ja-JP" dirty="0">
                <a:solidFill>
                  <a:srgbClr val="005775"/>
                </a:solidFill>
                <a:highlight>
                  <a:srgbClr val="FFFFFF"/>
                </a:highlight>
                <a:latin typeface="Consolas"/>
              </a:rPr>
              <a:t>    }</a:t>
            </a:r>
          </a:p>
          <a:p>
            <a:r>
              <a:rPr lang="en-US" altLang="ja-JP" dirty="0">
                <a:solidFill>
                  <a:srgbClr val="005775"/>
                </a:solidFill>
                <a:highlight>
                  <a:srgbClr val="FFFFFF"/>
                </a:highlight>
                <a:latin typeface="Consolas"/>
              </a:rPr>
              <a:t>}).</a:t>
            </a:r>
            <a:r>
              <a:rPr lang="en-US" altLang="ja-JP" dirty="0" err="1">
                <a:solidFill>
                  <a:srgbClr val="005775"/>
                </a:solidFill>
                <a:highlight>
                  <a:srgbClr val="FFFFFF"/>
                </a:highlight>
                <a:latin typeface="Consolas"/>
              </a:rPr>
              <a:t>addTo</a:t>
            </a:r>
            <a:r>
              <a:rPr lang="en-US" altLang="ja-JP" dirty="0">
                <a:solidFill>
                  <a:srgbClr val="005775"/>
                </a:solidFill>
                <a:highlight>
                  <a:srgbClr val="FFFFFF"/>
                </a:highlight>
                <a:latin typeface="Consolas"/>
              </a:rPr>
              <a:t>(map);</a:t>
            </a:r>
          </a:p>
        </p:txBody>
      </p:sp>
      <p:sp>
        <p:nvSpPr>
          <p:cNvPr id="2" name="テキスト ボックス 1"/>
          <p:cNvSpPr txBox="1"/>
          <p:nvPr/>
        </p:nvSpPr>
        <p:spPr>
          <a:xfrm>
            <a:off x="447432" y="3897916"/>
            <a:ext cx="8229600" cy="769441"/>
          </a:xfrm>
          <a:prstGeom prst="rect">
            <a:avLst/>
          </a:prstGeom>
          <a:noFill/>
        </p:spPr>
        <p:txBody>
          <a:bodyPr wrap="square" rtlCol="0">
            <a:spAutoFit/>
          </a:bodyPr>
          <a:lstStyle/>
          <a:p>
            <a:r>
              <a:rPr kumimoji="1" lang="en-US" altLang="ja-JP" dirty="0" smtClean="0"/>
              <a:t>③ </a:t>
            </a:r>
            <a:r>
              <a:rPr kumimoji="1" lang="ja-JP" altLang="en-US" dirty="0" smtClean="0"/>
              <a:t>以下のプログラムを「</a:t>
            </a:r>
            <a:r>
              <a:rPr kumimoji="1" lang="en-US" altLang="ja-JP" dirty="0" err="1" smtClean="0"/>
              <a:t>script.js</a:t>
            </a:r>
            <a:r>
              <a:rPr kumimoji="1" lang="ja-JP" altLang="en-US" dirty="0" smtClean="0"/>
              <a:t>」のいちばん下にコピーして保存</a:t>
            </a:r>
            <a:endParaRPr kumimoji="1" lang="en-US" altLang="ja-JP" dirty="0" smtClean="0"/>
          </a:p>
          <a:p>
            <a:endParaRPr kumimoji="1" lang="en-US" altLang="ja-JP" sz="800" dirty="0" smtClean="0"/>
          </a:p>
          <a:p>
            <a:r>
              <a:rPr lang="en-US" altLang="ja-JP" dirty="0" smtClean="0"/>
              <a:t>④ </a:t>
            </a:r>
            <a:r>
              <a:rPr lang="ja-JP" altLang="en-US" dirty="0"/>
              <a:t>「</a:t>
            </a:r>
            <a:r>
              <a:rPr lang="en-US" altLang="ja-JP" dirty="0" err="1"/>
              <a:t>index.html</a:t>
            </a:r>
            <a:r>
              <a:rPr lang="ja-JP" altLang="en-US" dirty="0"/>
              <a:t>」を</a:t>
            </a:r>
            <a:r>
              <a:rPr lang="en-US" altLang="ja-JP" dirty="0" err="1"/>
              <a:t>google</a:t>
            </a:r>
            <a:r>
              <a:rPr lang="en-US" altLang="ja-JP" dirty="0"/>
              <a:t> chrome</a:t>
            </a:r>
            <a:r>
              <a:rPr lang="ja-JP" altLang="en-US" dirty="0"/>
              <a:t>で</a:t>
            </a:r>
            <a:r>
              <a:rPr lang="ja-JP" altLang="en-US" dirty="0" smtClean="0"/>
              <a:t>展開</a:t>
            </a:r>
            <a:endParaRPr lang="en-US" altLang="ja-JP" dirty="0"/>
          </a:p>
        </p:txBody>
      </p:sp>
    </p:spTree>
    <p:extLst>
      <p:ext uri="{BB962C8B-B14F-4D97-AF65-F5344CB8AC3E}">
        <p14:creationId xmlns:p14="http://schemas.microsoft.com/office/powerpoint/2010/main" val="45027123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こうなります！</a:t>
            </a:r>
            <a:endParaRPr kumimoji="1" lang="ja-JP" altLang="en-US" dirty="0"/>
          </a:p>
        </p:txBody>
      </p:sp>
      <p:sp>
        <p:nvSpPr>
          <p:cNvPr id="3" name="スライド番号プレースホルダー 2"/>
          <p:cNvSpPr>
            <a:spLocks noGrp="1"/>
          </p:cNvSpPr>
          <p:nvPr>
            <p:ph type="sldNum" sz="quarter" idx="12"/>
          </p:nvPr>
        </p:nvSpPr>
        <p:spPr/>
        <p:txBody>
          <a:bodyPr/>
          <a:lstStyle/>
          <a:p>
            <a:fld id="{C1AFE419-7324-4948-85A6-7421EDCAF954}" type="slidenum">
              <a:rPr kumimoji="1" lang="ja-JP" altLang="en-US" smtClean="0"/>
              <a:t>44</a:t>
            </a:fld>
            <a:endParaRPr kumimoji="1" lang="ja-JP" altLang="en-US"/>
          </a:p>
        </p:txBody>
      </p:sp>
      <p:pic>
        <p:nvPicPr>
          <p:cNvPr id="4" name="図 3" descr="スクリーンショット 2016-11-07 18.37.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2077" y="1236271"/>
            <a:ext cx="6945923" cy="4934468"/>
          </a:xfrm>
          <a:prstGeom prst="rect">
            <a:avLst/>
          </a:prstGeom>
        </p:spPr>
      </p:pic>
      <p:sp>
        <p:nvSpPr>
          <p:cNvPr id="5" name="正方形/長方形 4"/>
          <p:cNvSpPr/>
          <p:nvPr/>
        </p:nvSpPr>
        <p:spPr>
          <a:xfrm>
            <a:off x="1182078" y="5675923"/>
            <a:ext cx="6945922" cy="68677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dirty="0" smtClean="0"/>
              <a:t>Index1-5.html</a:t>
            </a:r>
            <a:r>
              <a:rPr lang="ja-JP" altLang="en-US" dirty="0" smtClean="0"/>
              <a:t>ファイルの「</a:t>
            </a:r>
            <a:r>
              <a:rPr lang="en-US" altLang="ja-JP" dirty="0" smtClean="0"/>
              <a:t>JS</a:t>
            </a:r>
            <a:r>
              <a:rPr lang="ja-JP" altLang="en-US" dirty="0" smtClean="0"/>
              <a:t>読み込み」の下に</a:t>
            </a:r>
            <a:endParaRPr lang="en-US" altLang="ja-JP" dirty="0" smtClean="0"/>
          </a:p>
          <a:p>
            <a:pPr algn="ctr"/>
            <a:r>
              <a:rPr lang="en-US" altLang="ja-JP" dirty="0" smtClean="0"/>
              <a:t>script1.js</a:t>
            </a:r>
            <a:r>
              <a:rPr lang="ja-JP" altLang="en-US" dirty="0" smtClean="0"/>
              <a:t>を貼り付けると表示されます</a:t>
            </a:r>
            <a:endParaRPr kumimoji="1" lang="ja-JP" altLang="en-US" dirty="0"/>
          </a:p>
        </p:txBody>
      </p:sp>
    </p:spTree>
    <p:extLst>
      <p:ext uri="{BB962C8B-B14F-4D97-AF65-F5344CB8AC3E}">
        <p14:creationId xmlns:p14="http://schemas.microsoft.com/office/powerpoint/2010/main" val="9112253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447431" y="903837"/>
            <a:ext cx="8229600" cy="2985433"/>
          </a:xfrm>
          <a:prstGeom prst="rect">
            <a:avLst/>
          </a:prstGeom>
          <a:noFill/>
        </p:spPr>
        <p:txBody>
          <a:bodyPr wrap="square" rtlCol="0">
            <a:spAutoFit/>
          </a:bodyPr>
          <a:lstStyle/>
          <a:p>
            <a:r>
              <a:rPr lang="ja-JP" altLang="en-US" sz="2000" dirty="0" smtClean="0"/>
              <a:t>（３）</a:t>
            </a:r>
            <a:r>
              <a:rPr lang="en-US" altLang="ja-JP" sz="2000" dirty="0" err="1" smtClean="0"/>
              <a:t>geoJSON</a:t>
            </a:r>
            <a:r>
              <a:rPr lang="ja-JP" altLang="en-US" sz="2000" dirty="0" smtClean="0"/>
              <a:t>データの読み込み（ポリゴン）</a:t>
            </a:r>
            <a:endParaRPr lang="en-US" altLang="ja-JP" sz="2000" dirty="0" smtClean="0"/>
          </a:p>
          <a:p>
            <a:r>
              <a:rPr lang="ja-JP" altLang="en-US" dirty="0"/>
              <a:t>（事例）</a:t>
            </a:r>
            <a:endParaRPr lang="en-US" altLang="ja-JP" dirty="0"/>
          </a:p>
          <a:p>
            <a:r>
              <a:rPr lang="ja-JP" altLang="en-US" dirty="0" smtClean="0"/>
              <a:t>平成</a:t>
            </a:r>
            <a:r>
              <a:rPr lang="ja-JP" altLang="en-US" dirty="0"/>
              <a:t>２７年９月</a:t>
            </a:r>
            <a:r>
              <a:rPr lang="en-US" altLang="ja-JP" dirty="0"/>
              <a:t> </a:t>
            </a:r>
            <a:r>
              <a:rPr lang="ja-JP" altLang="en-US" dirty="0"/>
              <a:t>関東・東北</a:t>
            </a:r>
            <a:r>
              <a:rPr lang="ja-JP" altLang="en-US" dirty="0" smtClean="0"/>
              <a:t>豪雨に係る茨城県</a:t>
            </a:r>
            <a:r>
              <a:rPr lang="ja-JP" altLang="en-US" dirty="0"/>
              <a:t>常総地区推定浸水</a:t>
            </a:r>
            <a:r>
              <a:rPr lang="ja-JP" altLang="en-US" dirty="0" smtClean="0"/>
              <a:t>範囲の９月１０日時点と１１日時点のポリゴンデータ</a:t>
            </a:r>
            <a:r>
              <a:rPr lang="ja-JP" altLang="en-US" dirty="0"/>
              <a:t>を</a:t>
            </a:r>
            <a:r>
              <a:rPr lang="en-US" altLang="ja-JP" dirty="0"/>
              <a:t>WEB</a:t>
            </a:r>
            <a:r>
              <a:rPr lang="ja-JP" altLang="en-US" dirty="0"/>
              <a:t>地図に表示する</a:t>
            </a:r>
            <a:r>
              <a:rPr lang="ja-JP" altLang="en-US" sz="1400" dirty="0"/>
              <a:t>（</a:t>
            </a:r>
            <a:r>
              <a:rPr lang="ja-JP" altLang="en-US" sz="1400" dirty="0" smtClean="0"/>
              <a:t>データはあらかじめ作成済）</a:t>
            </a:r>
            <a:endParaRPr lang="en-US" altLang="ja-JP" sz="1400" dirty="0" smtClean="0"/>
          </a:p>
          <a:p>
            <a:endParaRPr lang="en-US" altLang="ja-JP" sz="800" dirty="0"/>
          </a:p>
          <a:p>
            <a:r>
              <a:rPr lang="en-US" altLang="ja-JP" dirty="0" smtClean="0"/>
              <a:t>① </a:t>
            </a:r>
            <a:r>
              <a:rPr lang="en-US" altLang="ja-JP" dirty="0"/>
              <a:t> </a:t>
            </a:r>
            <a:r>
              <a:rPr lang="ja-JP" altLang="en-US" dirty="0" smtClean="0"/>
              <a:t>「</a:t>
            </a:r>
            <a:r>
              <a:rPr lang="en-US" altLang="ja-JP" dirty="0" smtClean="0"/>
              <a:t>ibaraki4326.geojson</a:t>
            </a:r>
            <a:r>
              <a:rPr lang="ja-JP" altLang="en-US" dirty="0" smtClean="0"/>
              <a:t>」のデータを加工</a:t>
            </a:r>
            <a:endParaRPr lang="en-US" altLang="ja-JP" dirty="0" smtClean="0"/>
          </a:p>
          <a:p>
            <a:endParaRPr lang="en-US" altLang="ja-JP" sz="800" dirty="0"/>
          </a:p>
          <a:p>
            <a:r>
              <a:rPr lang="ja-JP" altLang="en-US" dirty="0" smtClean="0">
                <a:solidFill>
                  <a:srgbClr val="005775"/>
                </a:solidFill>
                <a:highlight>
                  <a:srgbClr val="FFFFFF"/>
                </a:highlight>
                <a:latin typeface="Consolas"/>
              </a:rPr>
              <a:t>　</a:t>
            </a:r>
            <a:r>
              <a:rPr lang="en-US" altLang="ja-JP" dirty="0" err="1" smtClean="0">
                <a:solidFill>
                  <a:srgbClr val="005775"/>
                </a:solidFill>
                <a:highlight>
                  <a:srgbClr val="FFFFFF"/>
                </a:highlight>
                <a:latin typeface="Consolas"/>
              </a:rPr>
              <a:t>ibarakiPolygon</a:t>
            </a:r>
            <a:r>
              <a:rPr lang="ja-JP" altLang="en-US" dirty="0" smtClean="0">
                <a:solidFill>
                  <a:srgbClr val="005775"/>
                </a:solidFill>
                <a:highlight>
                  <a:srgbClr val="FFFFFF"/>
                </a:highlight>
                <a:latin typeface="Consolas"/>
              </a:rPr>
              <a:t>という変数に入れるため</a:t>
            </a:r>
            <a:r>
              <a:rPr lang="en-US" altLang="ja-JP" dirty="0" smtClean="0">
                <a:solidFill>
                  <a:srgbClr val="005775"/>
                </a:solidFill>
                <a:highlight>
                  <a:srgbClr val="FFFFFF"/>
                </a:highlight>
                <a:latin typeface="Consolas"/>
              </a:rPr>
              <a:t> </a:t>
            </a:r>
          </a:p>
          <a:p>
            <a:r>
              <a:rPr lang="ja-JP" altLang="en-US" dirty="0" smtClean="0">
                <a:solidFill>
                  <a:srgbClr val="005775"/>
                </a:solidFill>
                <a:highlight>
                  <a:srgbClr val="FFFFFF"/>
                </a:highlight>
                <a:latin typeface="Consolas"/>
              </a:rPr>
              <a:t>データの先頭に「</a:t>
            </a:r>
            <a:r>
              <a:rPr lang="en-US" altLang="ja-JP" dirty="0" err="1" smtClean="0">
                <a:solidFill>
                  <a:srgbClr val="005775"/>
                </a:solidFill>
                <a:highlight>
                  <a:srgbClr val="FFFFFF"/>
                </a:highlight>
                <a:latin typeface="Consolas"/>
              </a:rPr>
              <a:t>var</a:t>
            </a:r>
            <a:r>
              <a:rPr lang="en-US" altLang="ja-JP" dirty="0" smtClean="0">
                <a:solidFill>
                  <a:srgbClr val="005775"/>
                </a:solidFill>
                <a:highlight>
                  <a:srgbClr val="FFFFFF"/>
                </a:highlight>
                <a:latin typeface="Consolas"/>
              </a:rPr>
              <a:t> </a:t>
            </a:r>
            <a:r>
              <a:rPr lang="en-US" altLang="ja-JP" dirty="0" err="1" smtClean="0">
                <a:solidFill>
                  <a:srgbClr val="005775"/>
                </a:solidFill>
                <a:highlight>
                  <a:srgbClr val="FFFFFF"/>
                </a:highlight>
                <a:latin typeface="Consolas"/>
              </a:rPr>
              <a:t>ibarakiPolygon</a:t>
            </a:r>
            <a:r>
              <a:rPr lang="en-US" altLang="ja-JP" dirty="0" smtClean="0">
                <a:solidFill>
                  <a:srgbClr val="005775"/>
                </a:solidFill>
                <a:highlight>
                  <a:srgbClr val="FFFFFF"/>
                </a:highlight>
                <a:latin typeface="Consolas"/>
              </a:rPr>
              <a:t>=</a:t>
            </a:r>
            <a:r>
              <a:rPr lang="ja-JP" altLang="en-US" dirty="0" smtClean="0">
                <a:solidFill>
                  <a:srgbClr val="005775"/>
                </a:solidFill>
                <a:highlight>
                  <a:srgbClr val="FFFFFF"/>
                </a:highlight>
                <a:latin typeface="Consolas"/>
              </a:rPr>
              <a:t>」</a:t>
            </a:r>
            <a:r>
              <a:rPr lang="en-US" altLang="ja-JP" dirty="0" smtClean="0">
                <a:solidFill>
                  <a:srgbClr val="005775"/>
                </a:solidFill>
                <a:highlight>
                  <a:srgbClr val="FFFFFF"/>
                </a:highlight>
                <a:latin typeface="Consolas"/>
              </a:rPr>
              <a:t> </a:t>
            </a:r>
            <a:r>
              <a:rPr lang="ja-JP" altLang="en-US" dirty="0" smtClean="0">
                <a:solidFill>
                  <a:srgbClr val="005775"/>
                </a:solidFill>
                <a:highlight>
                  <a:srgbClr val="FFFFFF"/>
                </a:highlight>
                <a:latin typeface="Consolas"/>
              </a:rPr>
              <a:t>データの最後に「</a:t>
            </a:r>
            <a:r>
              <a:rPr lang="en-US" altLang="ja-JP" dirty="0" smtClean="0">
                <a:solidFill>
                  <a:srgbClr val="005775"/>
                </a:solidFill>
                <a:highlight>
                  <a:srgbClr val="FFFFFF"/>
                </a:highlight>
                <a:latin typeface="Consolas"/>
              </a:rPr>
              <a:t>;</a:t>
            </a:r>
            <a:r>
              <a:rPr lang="ja-JP" altLang="en-US" dirty="0" smtClean="0">
                <a:solidFill>
                  <a:srgbClr val="005775"/>
                </a:solidFill>
                <a:highlight>
                  <a:srgbClr val="FFFFFF"/>
                </a:highlight>
                <a:latin typeface="Consolas"/>
              </a:rPr>
              <a:t>」を追加して保存する</a:t>
            </a:r>
            <a:endParaRPr lang="en-US" altLang="ja-JP" dirty="0" smtClean="0">
              <a:solidFill>
                <a:srgbClr val="005775"/>
              </a:solidFill>
              <a:highlight>
                <a:srgbClr val="FFFFFF"/>
              </a:highlight>
              <a:latin typeface="Consolas"/>
            </a:endParaRPr>
          </a:p>
          <a:p>
            <a:endParaRPr lang="en-US" altLang="ja-JP" sz="800" dirty="0" smtClean="0">
              <a:solidFill>
                <a:srgbClr val="005775"/>
              </a:solidFill>
              <a:highlight>
                <a:srgbClr val="FFFFFF"/>
              </a:highlight>
              <a:latin typeface="Consolas"/>
            </a:endParaRPr>
          </a:p>
          <a:p>
            <a:r>
              <a:rPr lang="en-US" altLang="ja-JP" dirty="0" smtClean="0"/>
              <a:t>② </a:t>
            </a:r>
            <a:r>
              <a:rPr lang="ja-JP" altLang="en-US" dirty="0" smtClean="0"/>
              <a:t>以下のプログラムを</a:t>
            </a:r>
            <a:r>
              <a:rPr lang="en-US" altLang="ja-JP" dirty="0" smtClean="0"/>
              <a:t> </a:t>
            </a:r>
            <a:r>
              <a:rPr lang="ja-JP" altLang="en-US" dirty="0" smtClean="0"/>
              <a:t>「</a:t>
            </a:r>
            <a:r>
              <a:rPr lang="en-US" altLang="ja-JP" dirty="0" err="1" smtClean="0"/>
              <a:t>index.html</a:t>
            </a:r>
            <a:r>
              <a:rPr lang="ja-JP" altLang="en-US" dirty="0" smtClean="0"/>
              <a:t>」ファイルの</a:t>
            </a:r>
            <a:r>
              <a:rPr lang="en-US" altLang="ja-JP" dirty="0" smtClean="0"/>
              <a:t>head</a:t>
            </a:r>
            <a:r>
              <a:rPr lang="ja-JP" altLang="en-US" dirty="0" smtClean="0"/>
              <a:t>タグの</a:t>
            </a:r>
            <a:r>
              <a:rPr lang="en-US" altLang="ja-JP" dirty="0" smtClean="0"/>
              <a:t>leaflet</a:t>
            </a:r>
            <a:r>
              <a:rPr lang="ja-JP" altLang="en-US" dirty="0" smtClean="0"/>
              <a:t>ライブラリの下にコピーして保存</a:t>
            </a:r>
            <a:endParaRPr lang="en-US" altLang="ja-JP" dirty="0">
              <a:solidFill>
                <a:srgbClr val="005775"/>
              </a:solidFill>
              <a:highlight>
                <a:srgbClr val="FFFFFF"/>
              </a:highlight>
              <a:latin typeface="Consolas"/>
            </a:endParaRPr>
          </a:p>
        </p:txBody>
      </p:sp>
      <p:sp>
        <p:nvSpPr>
          <p:cNvPr id="4" name="スライド番号プレースホルダー 3"/>
          <p:cNvSpPr>
            <a:spLocks noGrp="1"/>
          </p:cNvSpPr>
          <p:nvPr>
            <p:ph type="sldNum" sz="quarter" idx="12"/>
          </p:nvPr>
        </p:nvSpPr>
        <p:spPr/>
        <p:txBody>
          <a:bodyPr/>
          <a:lstStyle/>
          <a:p>
            <a:fld id="{C1AFE419-7324-4948-85A6-7421EDCAF954}" type="slidenum">
              <a:rPr kumimoji="1" lang="ja-JP" altLang="en-US" smtClean="0"/>
              <a:t>45</a:t>
            </a:fld>
            <a:endParaRPr kumimoji="1" lang="ja-JP" altLang="en-US"/>
          </a:p>
        </p:txBody>
      </p:sp>
      <p:sp>
        <p:nvSpPr>
          <p:cNvPr id="5" name="テキスト ボックス 4"/>
          <p:cNvSpPr txBox="1"/>
          <p:nvPr/>
        </p:nvSpPr>
        <p:spPr>
          <a:xfrm>
            <a:off x="457200" y="3897826"/>
            <a:ext cx="8229600" cy="36933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altLang="ja-JP" dirty="0" smtClean="0">
                <a:solidFill>
                  <a:srgbClr val="005775"/>
                </a:solidFill>
                <a:highlight>
                  <a:srgbClr val="FFFFFF"/>
                </a:highlight>
                <a:latin typeface="Consolas"/>
              </a:rPr>
              <a:t>&lt;script </a:t>
            </a:r>
            <a:r>
              <a:rPr lang="en-US" altLang="ja-JP" dirty="0" err="1" smtClean="0">
                <a:solidFill>
                  <a:srgbClr val="005775"/>
                </a:solidFill>
                <a:highlight>
                  <a:srgbClr val="FFFFFF"/>
                </a:highlight>
                <a:latin typeface="Consolas"/>
              </a:rPr>
              <a:t>src</a:t>
            </a:r>
            <a:r>
              <a:rPr lang="en-US" altLang="ja-JP" dirty="0">
                <a:solidFill>
                  <a:srgbClr val="005775"/>
                </a:solidFill>
                <a:highlight>
                  <a:srgbClr val="FFFFFF"/>
                </a:highlight>
                <a:latin typeface="Consolas"/>
              </a:rPr>
              <a:t>="./data/ibaraki4326.geojson"&gt;</a:t>
            </a:r>
            <a:r>
              <a:rPr lang="en-US" altLang="ja-JP" dirty="0" smtClean="0">
                <a:solidFill>
                  <a:srgbClr val="005775"/>
                </a:solidFill>
                <a:highlight>
                  <a:srgbClr val="FFFFFF"/>
                </a:highlight>
                <a:latin typeface="Consolas"/>
              </a:rPr>
              <a:t>&lt;/script&gt;</a:t>
            </a:r>
            <a:endParaRPr lang="ja-JP" altLang="en-US" dirty="0">
              <a:solidFill>
                <a:srgbClr val="005775"/>
              </a:solidFill>
            </a:endParaRPr>
          </a:p>
        </p:txBody>
      </p:sp>
    </p:spTree>
    <p:extLst>
      <p:ext uri="{BB962C8B-B14F-4D97-AF65-F5344CB8AC3E}">
        <p14:creationId xmlns:p14="http://schemas.microsoft.com/office/powerpoint/2010/main" val="252597085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447431" y="2965096"/>
            <a:ext cx="8229600" cy="769441"/>
          </a:xfrm>
          <a:prstGeom prst="rect">
            <a:avLst/>
          </a:prstGeom>
          <a:noFill/>
        </p:spPr>
        <p:txBody>
          <a:bodyPr wrap="square" rtlCol="0">
            <a:spAutoFit/>
          </a:bodyPr>
          <a:lstStyle/>
          <a:p>
            <a:r>
              <a:rPr lang="en-US" altLang="ja-JP" dirty="0" smtClean="0"/>
              <a:t>⑥ </a:t>
            </a:r>
            <a:r>
              <a:rPr lang="ja-JP" altLang="en-US" dirty="0"/>
              <a:t>以下のプログラムを「</a:t>
            </a:r>
            <a:r>
              <a:rPr lang="en-US" altLang="ja-JP" dirty="0" err="1"/>
              <a:t>script.js</a:t>
            </a:r>
            <a:r>
              <a:rPr lang="ja-JP" altLang="en-US" dirty="0"/>
              <a:t>」のいちばん下にコピーして保存</a:t>
            </a:r>
            <a:endParaRPr lang="en-US" altLang="ja-JP" dirty="0"/>
          </a:p>
          <a:p>
            <a:endParaRPr lang="en-US" altLang="ja-JP" sz="800" dirty="0"/>
          </a:p>
          <a:p>
            <a:r>
              <a:rPr lang="en-US" altLang="ja-JP" dirty="0" smtClean="0"/>
              <a:t>⑦ </a:t>
            </a:r>
            <a:r>
              <a:rPr lang="ja-JP" altLang="en-US" dirty="0"/>
              <a:t>「</a:t>
            </a:r>
            <a:r>
              <a:rPr lang="en-US" altLang="ja-JP" dirty="0" err="1"/>
              <a:t>index.html</a:t>
            </a:r>
            <a:r>
              <a:rPr lang="ja-JP" altLang="en-US" dirty="0"/>
              <a:t>」を</a:t>
            </a:r>
            <a:r>
              <a:rPr lang="en-US" altLang="ja-JP" dirty="0" err="1"/>
              <a:t>google</a:t>
            </a:r>
            <a:r>
              <a:rPr lang="en-US" altLang="ja-JP" dirty="0"/>
              <a:t> chrome</a:t>
            </a:r>
            <a:r>
              <a:rPr lang="ja-JP" altLang="en-US" dirty="0"/>
              <a:t>で展開</a:t>
            </a:r>
            <a:endParaRPr lang="en-US" altLang="ja-JP" dirty="0"/>
          </a:p>
        </p:txBody>
      </p:sp>
      <p:sp>
        <p:nvSpPr>
          <p:cNvPr id="4" name="スライド番号プレースホルダー 3"/>
          <p:cNvSpPr>
            <a:spLocks noGrp="1"/>
          </p:cNvSpPr>
          <p:nvPr>
            <p:ph type="sldNum" sz="quarter" idx="12"/>
          </p:nvPr>
        </p:nvSpPr>
        <p:spPr/>
        <p:txBody>
          <a:bodyPr/>
          <a:lstStyle/>
          <a:p>
            <a:fld id="{C1AFE419-7324-4948-85A6-7421EDCAF954}" type="slidenum">
              <a:rPr kumimoji="1" lang="ja-JP" altLang="en-US" smtClean="0"/>
              <a:t>46</a:t>
            </a:fld>
            <a:endParaRPr kumimoji="1" lang="ja-JP" altLang="en-US"/>
          </a:p>
        </p:txBody>
      </p:sp>
      <p:sp>
        <p:nvSpPr>
          <p:cNvPr id="5" name="テキスト ボックス 4"/>
          <p:cNvSpPr txBox="1"/>
          <p:nvPr/>
        </p:nvSpPr>
        <p:spPr>
          <a:xfrm>
            <a:off x="457200" y="3829443"/>
            <a:ext cx="8229600" cy="2585323"/>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altLang="ja-JP" dirty="0" err="1">
                <a:solidFill>
                  <a:srgbClr val="005775"/>
                </a:solidFill>
              </a:rPr>
              <a:t>var</a:t>
            </a:r>
            <a:r>
              <a:rPr lang="en-US" altLang="ja-JP" dirty="0">
                <a:solidFill>
                  <a:srgbClr val="005775"/>
                </a:solidFill>
              </a:rPr>
              <a:t> </a:t>
            </a:r>
            <a:r>
              <a:rPr lang="en-US" altLang="ja-JP" dirty="0" err="1">
                <a:solidFill>
                  <a:srgbClr val="005775"/>
                </a:solidFill>
              </a:rPr>
              <a:t>ibarakiPolygon</a:t>
            </a:r>
            <a:r>
              <a:rPr lang="en-US" altLang="ja-JP" dirty="0">
                <a:solidFill>
                  <a:srgbClr val="005775"/>
                </a:solidFill>
              </a:rPr>
              <a:t> = </a:t>
            </a:r>
            <a:r>
              <a:rPr lang="en-US" altLang="ja-JP" dirty="0" err="1">
                <a:solidFill>
                  <a:srgbClr val="005775"/>
                </a:solidFill>
              </a:rPr>
              <a:t>L.geoJson</a:t>
            </a:r>
            <a:r>
              <a:rPr lang="en-US" altLang="ja-JP" dirty="0">
                <a:solidFill>
                  <a:srgbClr val="005775"/>
                </a:solidFill>
              </a:rPr>
              <a:t>(</a:t>
            </a:r>
            <a:r>
              <a:rPr lang="en-US" altLang="ja-JP" dirty="0" err="1">
                <a:solidFill>
                  <a:srgbClr val="005775"/>
                </a:solidFill>
              </a:rPr>
              <a:t>ibarakiPolygon</a:t>
            </a:r>
            <a:r>
              <a:rPr lang="en-US" altLang="ja-JP" dirty="0">
                <a:solidFill>
                  <a:srgbClr val="005775"/>
                </a:solidFill>
              </a:rPr>
              <a:t>,{</a:t>
            </a:r>
          </a:p>
          <a:p>
            <a:r>
              <a:rPr lang="en-US" altLang="ja-JP" dirty="0">
                <a:solidFill>
                  <a:srgbClr val="005775"/>
                </a:solidFill>
              </a:rPr>
              <a:t>    style:{</a:t>
            </a:r>
          </a:p>
          <a:p>
            <a:r>
              <a:rPr lang="en-US" altLang="ja-JP" dirty="0">
                <a:solidFill>
                  <a:srgbClr val="005775"/>
                </a:solidFill>
              </a:rPr>
              <a:t>    "</a:t>
            </a:r>
            <a:r>
              <a:rPr lang="en-US" altLang="ja-JP" dirty="0" err="1">
                <a:solidFill>
                  <a:srgbClr val="005775"/>
                </a:solidFill>
              </a:rPr>
              <a:t>color":"red</a:t>
            </a:r>
            <a:r>
              <a:rPr lang="en-US" altLang="ja-JP" dirty="0">
                <a:solidFill>
                  <a:srgbClr val="005775"/>
                </a:solidFill>
              </a:rPr>
              <a:t>",</a:t>
            </a:r>
          </a:p>
          <a:p>
            <a:r>
              <a:rPr lang="en-US" altLang="ja-JP" dirty="0">
                <a:solidFill>
                  <a:srgbClr val="005775"/>
                </a:solidFill>
              </a:rPr>
              <a:t>    "weight":0.5,</a:t>
            </a:r>
          </a:p>
          <a:p>
            <a:r>
              <a:rPr lang="en-US" altLang="ja-JP" dirty="0">
                <a:solidFill>
                  <a:srgbClr val="005775"/>
                </a:solidFill>
              </a:rPr>
              <a:t>    "</a:t>
            </a:r>
            <a:r>
              <a:rPr lang="en-US" altLang="ja-JP" dirty="0" err="1">
                <a:solidFill>
                  <a:srgbClr val="005775"/>
                </a:solidFill>
              </a:rPr>
              <a:t>fill":true</a:t>
            </a:r>
            <a:r>
              <a:rPr lang="en-US" altLang="ja-JP" dirty="0">
                <a:solidFill>
                  <a:srgbClr val="005775"/>
                </a:solidFill>
              </a:rPr>
              <a:t>,</a:t>
            </a:r>
          </a:p>
          <a:p>
            <a:r>
              <a:rPr lang="en-US" altLang="ja-JP" dirty="0">
                <a:solidFill>
                  <a:srgbClr val="005775"/>
                </a:solidFill>
              </a:rPr>
              <a:t>    "</a:t>
            </a:r>
            <a:r>
              <a:rPr lang="en-US" altLang="ja-JP" dirty="0" err="1">
                <a:solidFill>
                  <a:srgbClr val="005775"/>
                </a:solidFill>
              </a:rPr>
              <a:t>fillcolor</a:t>
            </a:r>
            <a:r>
              <a:rPr lang="en-US" altLang="ja-JP" dirty="0">
                <a:solidFill>
                  <a:srgbClr val="005775"/>
                </a:solidFill>
              </a:rPr>
              <a:t>":"blue",</a:t>
            </a:r>
          </a:p>
          <a:p>
            <a:r>
              <a:rPr lang="en-US" altLang="ja-JP" dirty="0">
                <a:solidFill>
                  <a:srgbClr val="005775"/>
                </a:solidFill>
              </a:rPr>
              <a:t>    "fillOpacity":0.4    </a:t>
            </a:r>
          </a:p>
          <a:p>
            <a:r>
              <a:rPr lang="en-US" altLang="ja-JP" dirty="0">
                <a:solidFill>
                  <a:srgbClr val="005775"/>
                </a:solidFill>
              </a:rPr>
              <a:t>}</a:t>
            </a:r>
          </a:p>
          <a:p>
            <a:r>
              <a:rPr lang="en-US" altLang="ja-JP" dirty="0">
                <a:solidFill>
                  <a:srgbClr val="005775"/>
                </a:solidFill>
              </a:rPr>
              <a:t>}).</a:t>
            </a:r>
            <a:r>
              <a:rPr lang="en-US" altLang="ja-JP" dirty="0" err="1">
                <a:solidFill>
                  <a:srgbClr val="005775"/>
                </a:solidFill>
              </a:rPr>
              <a:t>addTo</a:t>
            </a:r>
            <a:r>
              <a:rPr lang="en-US" altLang="ja-JP" dirty="0">
                <a:solidFill>
                  <a:srgbClr val="005775"/>
                </a:solidFill>
              </a:rPr>
              <a:t>(map)</a:t>
            </a:r>
            <a:r>
              <a:rPr lang="en-US" altLang="ja-JP" dirty="0" smtClean="0">
                <a:solidFill>
                  <a:srgbClr val="005775"/>
                </a:solidFill>
              </a:rPr>
              <a:t>;</a:t>
            </a:r>
            <a:endParaRPr lang="en-US" altLang="ja-JP" dirty="0">
              <a:solidFill>
                <a:srgbClr val="005775"/>
              </a:solidFill>
            </a:endParaRPr>
          </a:p>
        </p:txBody>
      </p:sp>
      <p:sp>
        <p:nvSpPr>
          <p:cNvPr id="2" name="テキスト ボックス 1"/>
          <p:cNvSpPr txBox="1"/>
          <p:nvPr/>
        </p:nvSpPr>
        <p:spPr>
          <a:xfrm>
            <a:off x="457200" y="762000"/>
            <a:ext cx="8219831" cy="1569660"/>
          </a:xfrm>
          <a:prstGeom prst="rect">
            <a:avLst/>
          </a:prstGeom>
          <a:noFill/>
        </p:spPr>
        <p:txBody>
          <a:bodyPr wrap="square" rtlCol="0">
            <a:spAutoFit/>
          </a:bodyPr>
          <a:lstStyle/>
          <a:p>
            <a:r>
              <a:rPr kumimoji="1" lang="en-US" altLang="ja-JP" dirty="0" smtClean="0"/>
              <a:t>③ </a:t>
            </a:r>
            <a:r>
              <a:rPr kumimoji="1" lang="ja-JP" altLang="en-US" dirty="0" smtClean="0"/>
              <a:t>地図の中心地を関東鉄道常総線の三妻駅に設定</a:t>
            </a:r>
            <a:endParaRPr kumimoji="1" lang="en-US" altLang="ja-JP" dirty="0" smtClean="0"/>
          </a:p>
          <a:p>
            <a:endParaRPr kumimoji="1" lang="en-US" altLang="ja-JP" sz="800" dirty="0" smtClean="0"/>
          </a:p>
          <a:p>
            <a:r>
              <a:rPr lang="en-US" altLang="ja-JP" dirty="0" err="1" smtClean="0"/>
              <a:t>googlegeocoding</a:t>
            </a:r>
            <a:r>
              <a:rPr lang="ja-JP" altLang="en-US" dirty="0" smtClean="0"/>
              <a:t>　</a:t>
            </a:r>
            <a:r>
              <a:rPr lang="en-US" altLang="ja-JP" dirty="0" smtClean="0"/>
              <a:t> (</a:t>
            </a:r>
            <a:r>
              <a:rPr lang="en-US" altLang="ja-JP" dirty="0" smtClean="0">
                <a:hlinkClick r:id="rId3"/>
              </a:rPr>
              <a:t>http</a:t>
            </a:r>
            <a:r>
              <a:rPr lang="en-US" altLang="ja-JP" dirty="0">
                <a:hlinkClick r:id="rId3"/>
              </a:rPr>
              <a:t>://www.geocoding.jp</a:t>
            </a:r>
            <a:r>
              <a:rPr lang="en-US" altLang="ja-JP" dirty="0" smtClean="0">
                <a:hlinkClick r:id="rId3"/>
              </a:rPr>
              <a:t>/</a:t>
            </a:r>
            <a:r>
              <a:rPr lang="en-US" altLang="ja-JP" dirty="0" smtClean="0"/>
              <a:t>)</a:t>
            </a:r>
            <a:r>
              <a:rPr lang="ja-JP" altLang="en-US" dirty="0" smtClean="0"/>
              <a:t>　で三妻駅の緯度経度を取得</a:t>
            </a:r>
            <a:endParaRPr lang="en-US" altLang="ja-JP" dirty="0" smtClean="0"/>
          </a:p>
          <a:p>
            <a:endParaRPr lang="en-US" altLang="ja-JP" sz="800" dirty="0" smtClean="0"/>
          </a:p>
          <a:p>
            <a:r>
              <a:rPr lang="en-US" altLang="ja-JP" dirty="0" smtClean="0"/>
              <a:t>④ WEB</a:t>
            </a:r>
            <a:r>
              <a:rPr lang="ja-JP" altLang="en-US" dirty="0" smtClean="0"/>
              <a:t>地図の中心に設定　浸水域全域を表示するためズームレベル１２</a:t>
            </a:r>
            <a:endParaRPr lang="en-US" altLang="ja-JP" dirty="0" smtClean="0"/>
          </a:p>
          <a:p>
            <a:endParaRPr lang="en-US" altLang="ja-JP" sz="800" dirty="0" smtClean="0"/>
          </a:p>
          <a:p>
            <a:r>
              <a:rPr kumimoji="1" lang="en-US" altLang="ja-JP" dirty="0" smtClean="0"/>
              <a:t>⑤</a:t>
            </a:r>
            <a:r>
              <a:rPr lang="en-US" altLang="ja-JP" dirty="0"/>
              <a:t> </a:t>
            </a:r>
            <a:r>
              <a:rPr kumimoji="1" lang="ja-JP" altLang="en-US" dirty="0" smtClean="0"/>
              <a:t>以下のプログラムを</a:t>
            </a:r>
            <a:r>
              <a:rPr lang="ja-JP" altLang="en-US" dirty="0" smtClean="0"/>
              <a:t>「</a:t>
            </a:r>
            <a:r>
              <a:rPr lang="en-US" altLang="ja-JP" dirty="0" err="1"/>
              <a:t>script.js</a:t>
            </a:r>
            <a:r>
              <a:rPr lang="ja-JP" altLang="en-US" dirty="0" smtClean="0"/>
              <a:t>」の地図表示プログラムの下にコピー</a:t>
            </a:r>
            <a:endParaRPr kumimoji="1" lang="ja-JP" altLang="en-US" dirty="0"/>
          </a:p>
        </p:txBody>
      </p:sp>
      <p:sp>
        <p:nvSpPr>
          <p:cNvPr id="6" name="テキスト ボックス 5"/>
          <p:cNvSpPr txBox="1"/>
          <p:nvPr/>
        </p:nvSpPr>
        <p:spPr>
          <a:xfrm>
            <a:off x="457200" y="2442300"/>
            <a:ext cx="8219831" cy="36933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pl-PL" altLang="ja-JP" dirty="0" err="1"/>
              <a:t>map.setView</a:t>
            </a:r>
            <a:r>
              <a:rPr lang="pl-PL" altLang="ja-JP" dirty="0"/>
              <a:t>([36.073507, 139.983009], 12);</a:t>
            </a:r>
            <a:endParaRPr kumimoji="1" lang="ja-JP" altLang="en-US" dirty="0"/>
          </a:p>
        </p:txBody>
      </p:sp>
    </p:spTree>
    <p:extLst>
      <p:ext uri="{BB962C8B-B14F-4D97-AF65-F5344CB8AC3E}">
        <p14:creationId xmlns:p14="http://schemas.microsoft.com/office/powerpoint/2010/main" val="148057043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こうなります！</a:t>
            </a:r>
            <a:endParaRPr kumimoji="1" lang="ja-JP" altLang="en-US" dirty="0"/>
          </a:p>
        </p:txBody>
      </p:sp>
      <p:sp>
        <p:nvSpPr>
          <p:cNvPr id="3" name="スライド番号プレースホルダー 2"/>
          <p:cNvSpPr>
            <a:spLocks noGrp="1"/>
          </p:cNvSpPr>
          <p:nvPr>
            <p:ph type="sldNum" sz="quarter" idx="12"/>
          </p:nvPr>
        </p:nvSpPr>
        <p:spPr/>
        <p:txBody>
          <a:bodyPr/>
          <a:lstStyle/>
          <a:p>
            <a:fld id="{C1AFE419-7324-4948-85A6-7421EDCAF954}" type="slidenum">
              <a:rPr kumimoji="1" lang="ja-JP" altLang="en-US" smtClean="0"/>
              <a:t>47</a:t>
            </a:fld>
            <a:endParaRPr kumimoji="1" lang="ja-JP" altLang="en-US"/>
          </a:p>
        </p:txBody>
      </p:sp>
      <p:pic>
        <p:nvPicPr>
          <p:cNvPr id="4" name="図 3" descr="スクリーンショット 2016-11-08 22.54.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2185" y="1230922"/>
            <a:ext cx="6623538" cy="4935628"/>
          </a:xfrm>
          <a:prstGeom prst="rect">
            <a:avLst/>
          </a:prstGeom>
        </p:spPr>
      </p:pic>
      <p:sp>
        <p:nvSpPr>
          <p:cNvPr id="5" name="正方形/長方形 4"/>
          <p:cNvSpPr/>
          <p:nvPr/>
        </p:nvSpPr>
        <p:spPr>
          <a:xfrm>
            <a:off x="1084386" y="5823164"/>
            <a:ext cx="6945922" cy="68677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dirty="0" smtClean="0"/>
              <a:t>Index1-5.html</a:t>
            </a:r>
            <a:r>
              <a:rPr lang="ja-JP" altLang="en-US" dirty="0" smtClean="0"/>
              <a:t>ファイルの「</a:t>
            </a:r>
            <a:r>
              <a:rPr lang="en-US" altLang="ja-JP" dirty="0" smtClean="0"/>
              <a:t>JS</a:t>
            </a:r>
            <a:r>
              <a:rPr lang="ja-JP" altLang="en-US" dirty="0" smtClean="0"/>
              <a:t>読み込み」の下に</a:t>
            </a:r>
            <a:endParaRPr lang="en-US" altLang="ja-JP" dirty="0" smtClean="0"/>
          </a:p>
          <a:p>
            <a:pPr algn="ctr"/>
            <a:r>
              <a:rPr lang="en-US" altLang="ja-JP" dirty="0" smtClean="0"/>
              <a:t>script2.js</a:t>
            </a:r>
            <a:r>
              <a:rPr lang="ja-JP" altLang="en-US" dirty="0" smtClean="0"/>
              <a:t>を貼り付けると表示されます</a:t>
            </a:r>
            <a:endParaRPr kumimoji="1" lang="ja-JP" altLang="en-US" dirty="0"/>
          </a:p>
        </p:txBody>
      </p:sp>
    </p:spTree>
    <p:extLst>
      <p:ext uri="{BB962C8B-B14F-4D97-AF65-F5344CB8AC3E}">
        <p14:creationId xmlns:p14="http://schemas.microsoft.com/office/powerpoint/2010/main" val="33804931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447431" y="903837"/>
            <a:ext cx="8229600" cy="2154436"/>
          </a:xfrm>
          <a:prstGeom prst="rect">
            <a:avLst/>
          </a:prstGeom>
          <a:noFill/>
        </p:spPr>
        <p:txBody>
          <a:bodyPr wrap="square" rtlCol="0">
            <a:spAutoFit/>
          </a:bodyPr>
          <a:lstStyle/>
          <a:p>
            <a:r>
              <a:rPr lang="ja-JP" altLang="en-US" sz="2000" dirty="0" smtClean="0"/>
              <a:t>（３）</a:t>
            </a:r>
            <a:r>
              <a:rPr lang="en-US" altLang="ja-JP" sz="2000" dirty="0" smtClean="0"/>
              <a:t>−</a:t>
            </a:r>
            <a:r>
              <a:rPr lang="ja-JP" altLang="en-US" sz="2000" dirty="0" smtClean="0"/>
              <a:t>１</a:t>
            </a:r>
            <a:r>
              <a:rPr lang="en-US" altLang="ja-JP" sz="2000" dirty="0" smtClean="0"/>
              <a:t> </a:t>
            </a:r>
            <a:r>
              <a:rPr lang="en-US" altLang="ja-JP" sz="2000" dirty="0" err="1" smtClean="0"/>
              <a:t>geoJSON</a:t>
            </a:r>
            <a:r>
              <a:rPr lang="ja-JP" altLang="en-US" sz="2000" dirty="0" smtClean="0"/>
              <a:t>データの読み込み（ポリゴン）を１０日と１１日で色分けする</a:t>
            </a:r>
            <a:endParaRPr lang="en-US" altLang="ja-JP" sz="2000" dirty="0" smtClean="0"/>
          </a:p>
          <a:p>
            <a:endParaRPr lang="en-US" altLang="ja-JP" sz="800" dirty="0"/>
          </a:p>
          <a:p>
            <a:r>
              <a:rPr lang="en-US" altLang="ja-JP" dirty="0" smtClean="0"/>
              <a:t>① </a:t>
            </a:r>
            <a:r>
              <a:rPr lang="en-US" altLang="ja-JP" dirty="0"/>
              <a:t> </a:t>
            </a:r>
            <a:r>
              <a:rPr lang="ja-JP" altLang="en-US" dirty="0" smtClean="0"/>
              <a:t>「</a:t>
            </a:r>
            <a:r>
              <a:rPr lang="en-US" altLang="ja-JP" dirty="0" smtClean="0"/>
              <a:t>ibaraki4326.geojson</a:t>
            </a:r>
            <a:r>
              <a:rPr lang="ja-JP" altLang="en-US" dirty="0" smtClean="0"/>
              <a:t>」のデータを加工</a:t>
            </a:r>
            <a:endParaRPr lang="en-US" altLang="ja-JP" dirty="0" smtClean="0"/>
          </a:p>
          <a:p>
            <a:endParaRPr lang="en-US" altLang="ja-JP" sz="800" dirty="0"/>
          </a:p>
          <a:p>
            <a:r>
              <a:rPr lang="ja-JP" altLang="en-US" dirty="0" smtClean="0">
                <a:solidFill>
                  <a:srgbClr val="005775"/>
                </a:solidFill>
                <a:highlight>
                  <a:srgbClr val="FFFFFF"/>
                </a:highlight>
                <a:latin typeface="Consolas"/>
              </a:rPr>
              <a:t>　</a:t>
            </a:r>
            <a:r>
              <a:rPr lang="en-US" altLang="ja-JP" dirty="0" err="1" smtClean="0">
                <a:solidFill>
                  <a:srgbClr val="005775"/>
                </a:solidFill>
                <a:highlight>
                  <a:srgbClr val="FFFFFF"/>
                </a:highlight>
                <a:latin typeface="Consolas"/>
              </a:rPr>
              <a:t>ibarakiPolygon</a:t>
            </a:r>
            <a:r>
              <a:rPr lang="ja-JP" altLang="en-US" dirty="0" smtClean="0">
                <a:solidFill>
                  <a:srgbClr val="005775"/>
                </a:solidFill>
                <a:highlight>
                  <a:srgbClr val="FFFFFF"/>
                </a:highlight>
                <a:latin typeface="Consolas"/>
              </a:rPr>
              <a:t>という変数に入れるため</a:t>
            </a:r>
            <a:r>
              <a:rPr lang="en-US" altLang="ja-JP" dirty="0" smtClean="0">
                <a:solidFill>
                  <a:srgbClr val="005775"/>
                </a:solidFill>
                <a:highlight>
                  <a:srgbClr val="FFFFFF"/>
                </a:highlight>
                <a:latin typeface="Consolas"/>
              </a:rPr>
              <a:t> </a:t>
            </a:r>
          </a:p>
          <a:p>
            <a:r>
              <a:rPr lang="ja-JP" altLang="en-US" dirty="0" smtClean="0">
                <a:solidFill>
                  <a:srgbClr val="005775"/>
                </a:solidFill>
                <a:highlight>
                  <a:srgbClr val="FFFFFF"/>
                </a:highlight>
                <a:latin typeface="Consolas"/>
              </a:rPr>
              <a:t>データの先頭に「</a:t>
            </a:r>
            <a:r>
              <a:rPr lang="en-US" altLang="ja-JP" dirty="0" err="1" smtClean="0">
                <a:solidFill>
                  <a:srgbClr val="005775"/>
                </a:solidFill>
                <a:highlight>
                  <a:srgbClr val="FFFFFF"/>
                </a:highlight>
                <a:latin typeface="Consolas"/>
              </a:rPr>
              <a:t>var</a:t>
            </a:r>
            <a:r>
              <a:rPr lang="en-US" altLang="ja-JP" dirty="0" smtClean="0">
                <a:solidFill>
                  <a:srgbClr val="005775"/>
                </a:solidFill>
                <a:highlight>
                  <a:srgbClr val="FFFFFF"/>
                </a:highlight>
                <a:latin typeface="Consolas"/>
              </a:rPr>
              <a:t> </a:t>
            </a:r>
            <a:r>
              <a:rPr lang="en-US" altLang="ja-JP" dirty="0" err="1" smtClean="0">
                <a:solidFill>
                  <a:srgbClr val="005775"/>
                </a:solidFill>
                <a:highlight>
                  <a:srgbClr val="FFFFFF"/>
                </a:highlight>
                <a:latin typeface="Consolas"/>
              </a:rPr>
              <a:t>ibarakiPolygon</a:t>
            </a:r>
            <a:r>
              <a:rPr lang="en-US" altLang="ja-JP" dirty="0" smtClean="0">
                <a:solidFill>
                  <a:srgbClr val="005775"/>
                </a:solidFill>
                <a:highlight>
                  <a:srgbClr val="FFFFFF"/>
                </a:highlight>
                <a:latin typeface="Consolas"/>
              </a:rPr>
              <a:t>=</a:t>
            </a:r>
            <a:r>
              <a:rPr lang="ja-JP" altLang="en-US" dirty="0" smtClean="0">
                <a:solidFill>
                  <a:srgbClr val="005775"/>
                </a:solidFill>
                <a:highlight>
                  <a:srgbClr val="FFFFFF"/>
                </a:highlight>
                <a:latin typeface="Consolas"/>
              </a:rPr>
              <a:t>」</a:t>
            </a:r>
            <a:r>
              <a:rPr lang="en-US" altLang="ja-JP" dirty="0" smtClean="0">
                <a:solidFill>
                  <a:srgbClr val="005775"/>
                </a:solidFill>
                <a:highlight>
                  <a:srgbClr val="FFFFFF"/>
                </a:highlight>
                <a:latin typeface="Consolas"/>
              </a:rPr>
              <a:t> </a:t>
            </a:r>
            <a:r>
              <a:rPr lang="ja-JP" altLang="en-US" dirty="0" smtClean="0">
                <a:solidFill>
                  <a:srgbClr val="005775"/>
                </a:solidFill>
                <a:highlight>
                  <a:srgbClr val="FFFFFF"/>
                </a:highlight>
                <a:latin typeface="Consolas"/>
              </a:rPr>
              <a:t>データの最後に「</a:t>
            </a:r>
            <a:r>
              <a:rPr lang="en-US" altLang="ja-JP" dirty="0" smtClean="0">
                <a:solidFill>
                  <a:srgbClr val="005775"/>
                </a:solidFill>
                <a:highlight>
                  <a:srgbClr val="FFFFFF"/>
                </a:highlight>
                <a:latin typeface="Consolas"/>
              </a:rPr>
              <a:t>;</a:t>
            </a:r>
            <a:r>
              <a:rPr lang="ja-JP" altLang="en-US" dirty="0" smtClean="0">
                <a:solidFill>
                  <a:srgbClr val="005775"/>
                </a:solidFill>
                <a:highlight>
                  <a:srgbClr val="FFFFFF"/>
                </a:highlight>
                <a:latin typeface="Consolas"/>
              </a:rPr>
              <a:t>」を追加して保存する</a:t>
            </a:r>
            <a:endParaRPr lang="en-US" altLang="ja-JP" dirty="0" smtClean="0">
              <a:solidFill>
                <a:srgbClr val="005775"/>
              </a:solidFill>
              <a:highlight>
                <a:srgbClr val="FFFFFF"/>
              </a:highlight>
              <a:latin typeface="Consolas"/>
            </a:endParaRPr>
          </a:p>
          <a:p>
            <a:endParaRPr lang="en-US" altLang="ja-JP" sz="800" dirty="0" smtClean="0">
              <a:solidFill>
                <a:srgbClr val="005775"/>
              </a:solidFill>
              <a:highlight>
                <a:srgbClr val="FFFFFF"/>
              </a:highlight>
              <a:latin typeface="Consolas"/>
            </a:endParaRPr>
          </a:p>
          <a:p>
            <a:r>
              <a:rPr lang="en-US" altLang="ja-JP" dirty="0" smtClean="0"/>
              <a:t>② </a:t>
            </a:r>
            <a:r>
              <a:rPr lang="ja-JP" altLang="en-US" dirty="0" smtClean="0"/>
              <a:t>以下のプログラムを</a:t>
            </a:r>
            <a:r>
              <a:rPr lang="en-US" altLang="ja-JP" dirty="0" smtClean="0"/>
              <a:t> </a:t>
            </a:r>
            <a:r>
              <a:rPr lang="ja-JP" altLang="en-US" dirty="0" smtClean="0"/>
              <a:t>「</a:t>
            </a:r>
            <a:r>
              <a:rPr lang="en-US" altLang="ja-JP" dirty="0" err="1" smtClean="0"/>
              <a:t>index.html</a:t>
            </a:r>
            <a:r>
              <a:rPr lang="ja-JP" altLang="en-US" dirty="0" smtClean="0"/>
              <a:t>」ファイルの</a:t>
            </a:r>
            <a:r>
              <a:rPr lang="en-US" altLang="ja-JP" dirty="0" smtClean="0"/>
              <a:t>head</a:t>
            </a:r>
            <a:r>
              <a:rPr lang="ja-JP" altLang="en-US" dirty="0" smtClean="0"/>
              <a:t>タグの</a:t>
            </a:r>
            <a:r>
              <a:rPr lang="en-US" altLang="ja-JP" dirty="0" smtClean="0"/>
              <a:t>leaflet</a:t>
            </a:r>
            <a:r>
              <a:rPr lang="ja-JP" altLang="en-US" dirty="0" smtClean="0"/>
              <a:t>ライブラリの下にコピーして保存</a:t>
            </a:r>
            <a:endParaRPr lang="en-US" altLang="ja-JP" dirty="0">
              <a:solidFill>
                <a:srgbClr val="005775"/>
              </a:solidFill>
              <a:highlight>
                <a:srgbClr val="FFFFFF"/>
              </a:highlight>
              <a:latin typeface="Consolas"/>
            </a:endParaRPr>
          </a:p>
        </p:txBody>
      </p:sp>
      <p:sp>
        <p:nvSpPr>
          <p:cNvPr id="4" name="スライド番号プレースホルダー 3"/>
          <p:cNvSpPr>
            <a:spLocks noGrp="1"/>
          </p:cNvSpPr>
          <p:nvPr>
            <p:ph type="sldNum" sz="quarter" idx="12"/>
          </p:nvPr>
        </p:nvSpPr>
        <p:spPr/>
        <p:txBody>
          <a:bodyPr/>
          <a:lstStyle/>
          <a:p>
            <a:fld id="{C1AFE419-7324-4948-85A6-7421EDCAF954}" type="slidenum">
              <a:rPr kumimoji="1" lang="ja-JP" altLang="en-US" smtClean="0"/>
              <a:t>48</a:t>
            </a:fld>
            <a:endParaRPr kumimoji="1" lang="ja-JP" altLang="en-US"/>
          </a:p>
        </p:txBody>
      </p:sp>
      <p:sp>
        <p:nvSpPr>
          <p:cNvPr id="5" name="テキスト ボックス 4"/>
          <p:cNvSpPr txBox="1"/>
          <p:nvPr/>
        </p:nvSpPr>
        <p:spPr>
          <a:xfrm>
            <a:off x="457200" y="3165151"/>
            <a:ext cx="8229600" cy="36933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altLang="ja-JP" dirty="0" smtClean="0">
                <a:solidFill>
                  <a:srgbClr val="005775"/>
                </a:solidFill>
                <a:highlight>
                  <a:srgbClr val="FFFFFF"/>
                </a:highlight>
                <a:latin typeface="Consolas"/>
              </a:rPr>
              <a:t>&lt;script </a:t>
            </a:r>
            <a:r>
              <a:rPr lang="en-US" altLang="ja-JP" dirty="0" err="1" smtClean="0">
                <a:solidFill>
                  <a:srgbClr val="005775"/>
                </a:solidFill>
                <a:highlight>
                  <a:srgbClr val="FFFFFF"/>
                </a:highlight>
                <a:latin typeface="Consolas"/>
              </a:rPr>
              <a:t>src</a:t>
            </a:r>
            <a:r>
              <a:rPr lang="en-US" altLang="ja-JP" dirty="0">
                <a:solidFill>
                  <a:srgbClr val="005775"/>
                </a:solidFill>
                <a:highlight>
                  <a:srgbClr val="FFFFFF"/>
                </a:highlight>
                <a:latin typeface="Consolas"/>
              </a:rPr>
              <a:t>="./data/ibaraki4326.geojson"&gt;</a:t>
            </a:r>
            <a:r>
              <a:rPr lang="en-US" altLang="ja-JP" dirty="0" smtClean="0">
                <a:solidFill>
                  <a:srgbClr val="005775"/>
                </a:solidFill>
                <a:highlight>
                  <a:srgbClr val="FFFFFF"/>
                </a:highlight>
                <a:latin typeface="Consolas"/>
              </a:rPr>
              <a:t>&lt;/script&gt;</a:t>
            </a:r>
            <a:endParaRPr lang="ja-JP" altLang="en-US" dirty="0">
              <a:solidFill>
                <a:srgbClr val="005775"/>
              </a:solidFill>
            </a:endParaRPr>
          </a:p>
        </p:txBody>
      </p:sp>
    </p:spTree>
    <p:extLst>
      <p:ext uri="{BB962C8B-B14F-4D97-AF65-F5344CB8AC3E}">
        <p14:creationId xmlns:p14="http://schemas.microsoft.com/office/powerpoint/2010/main" val="374292556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C1AFE419-7324-4948-85A6-7421EDCAF954}" type="slidenum">
              <a:rPr kumimoji="1" lang="ja-JP" altLang="en-US" smtClean="0"/>
              <a:t>49</a:t>
            </a:fld>
            <a:endParaRPr kumimoji="1" lang="ja-JP" altLang="en-US"/>
          </a:p>
        </p:txBody>
      </p:sp>
      <p:sp>
        <p:nvSpPr>
          <p:cNvPr id="5" name="テキスト ボックス 4"/>
          <p:cNvSpPr txBox="1"/>
          <p:nvPr/>
        </p:nvSpPr>
        <p:spPr>
          <a:xfrm>
            <a:off x="457200" y="2683316"/>
            <a:ext cx="8229600" cy="3754874"/>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altLang="ja-JP" sz="1400" dirty="0" err="1">
                <a:solidFill>
                  <a:srgbClr val="005775"/>
                </a:solidFill>
              </a:rPr>
              <a:t>var</a:t>
            </a:r>
            <a:r>
              <a:rPr lang="en-US" altLang="ja-JP" sz="1400" dirty="0">
                <a:solidFill>
                  <a:srgbClr val="005775"/>
                </a:solidFill>
              </a:rPr>
              <a:t> </a:t>
            </a:r>
            <a:r>
              <a:rPr lang="en-US" altLang="ja-JP" sz="1400" dirty="0" err="1">
                <a:solidFill>
                  <a:srgbClr val="005775"/>
                </a:solidFill>
              </a:rPr>
              <a:t>ibarakiPolygon</a:t>
            </a:r>
            <a:r>
              <a:rPr lang="en-US" altLang="ja-JP" sz="1400" dirty="0">
                <a:solidFill>
                  <a:srgbClr val="005775"/>
                </a:solidFill>
              </a:rPr>
              <a:t> = </a:t>
            </a:r>
            <a:r>
              <a:rPr lang="en-US" altLang="ja-JP" sz="1400" dirty="0" err="1">
                <a:solidFill>
                  <a:srgbClr val="005775"/>
                </a:solidFill>
              </a:rPr>
              <a:t>L.geoJson</a:t>
            </a:r>
            <a:r>
              <a:rPr lang="en-US" altLang="ja-JP" sz="1400" dirty="0">
                <a:solidFill>
                  <a:srgbClr val="005775"/>
                </a:solidFill>
              </a:rPr>
              <a:t>(</a:t>
            </a:r>
            <a:r>
              <a:rPr lang="en-US" altLang="ja-JP" sz="1400" dirty="0" err="1">
                <a:solidFill>
                  <a:srgbClr val="005775"/>
                </a:solidFill>
              </a:rPr>
              <a:t>ibarakiPolygon</a:t>
            </a:r>
            <a:r>
              <a:rPr lang="en-US" altLang="ja-JP" sz="1400" dirty="0">
                <a:solidFill>
                  <a:srgbClr val="005775"/>
                </a:solidFill>
              </a:rPr>
              <a:t>,{</a:t>
            </a:r>
          </a:p>
          <a:p>
            <a:r>
              <a:rPr lang="en-US" altLang="ja-JP" sz="1400" dirty="0">
                <a:solidFill>
                  <a:srgbClr val="005775"/>
                </a:solidFill>
              </a:rPr>
              <a:t>    </a:t>
            </a:r>
            <a:r>
              <a:rPr lang="en-US" altLang="ja-JP" sz="1400" dirty="0" err="1">
                <a:solidFill>
                  <a:srgbClr val="005775"/>
                </a:solidFill>
              </a:rPr>
              <a:t>style:function</a:t>
            </a:r>
            <a:r>
              <a:rPr lang="en-US" altLang="ja-JP" sz="1400" dirty="0">
                <a:solidFill>
                  <a:srgbClr val="005775"/>
                </a:solidFill>
              </a:rPr>
              <a:t>(features) {</a:t>
            </a:r>
          </a:p>
          <a:p>
            <a:r>
              <a:rPr lang="en-US" altLang="ja-JP" sz="1400" dirty="0">
                <a:solidFill>
                  <a:srgbClr val="005775"/>
                </a:solidFill>
              </a:rPr>
              <a:t>        switch (</a:t>
            </a:r>
            <a:r>
              <a:rPr lang="en-US" altLang="ja-JP" sz="1400" dirty="0" err="1">
                <a:solidFill>
                  <a:srgbClr val="005775"/>
                </a:solidFill>
              </a:rPr>
              <a:t>features.properties.id</a:t>
            </a:r>
            <a:r>
              <a:rPr lang="en-US" altLang="ja-JP" sz="1400" dirty="0">
                <a:solidFill>
                  <a:srgbClr val="005775"/>
                </a:solidFill>
              </a:rPr>
              <a:t>) {</a:t>
            </a:r>
          </a:p>
          <a:p>
            <a:r>
              <a:rPr lang="en-US" altLang="ja-JP" sz="1400" dirty="0">
                <a:solidFill>
                  <a:srgbClr val="005775"/>
                </a:solidFill>
              </a:rPr>
              <a:t>            case 1: return {"</a:t>
            </a:r>
            <a:r>
              <a:rPr lang="en-US" altLang="ja-JP" sz="1400" dirty="0" err="1">
                <a:solidFill>
                  <a:srgbClr val="005775"/>
                </a:solidFill>
              </a:rPr>
              <a:t>color":"blue</a:t>
            </a:r>
            <a:r>
              <a:rPr lang="en-US" altLang="ja-JP" sz="1400" dirty="0">
                <a:solidFill>
                  <a:srgbClr val="005775"/>
                </a:solidFill>
              </a:rPr>
              <a:t>",</a:t>
            </a:r>
          </a:p>
          <a:p>
            <a:r>
              <a:rPr lang="en-US" altLang="ja-JP" sz="1400" dirty="0">
                <a:solidFill>
                  <a:srgbClr val="005775"/>
                </a:solidFill>
              </a:rPr>
              <a:t>                            "weight":0.5,</a:t>
            </a:r>
          </a:p>
          <a:p>
            <a:r>
              <a:rPr lang="en-US" altLang="ja-JP" sz="1400" dirty="0">
                <a:solidFill>
                  <a:srgbClr val="005775"/>
                </a:solidFill>
              </a:rPr>
              <a:t>                            "</a:t>
            </a:r>
            <a:r>
              <a:rPr lang="en-US" altLang="ja-JP" sz="1400" dirty="0" err="1">
                <a:solidFill>
                  <a:srgbClr val="005775"/>
                </a:solidFill>
              </a:rPr>
              <a:t>fill":true</a:t>
            </a:r>
            <a:r>
              <a:rPr lang="en-US" altLang="ja-JP" sz="1400" dirty="0">
                <a:solidFill>
                  <a:srgbClr val="005775"/>
                </a:solidFill>
              </a:rPr>
              <a:t>,</a:t>
            </a:r>
          </a:p>
          <a:p>
            <a:r>
              <a:rPr lang="en-US" altLang="ja-JP" sz="1400" dirty="0">
                <a:solidFill>
                  <a:srgbClr val="005775"/>
                </a:solidFill>
              </a:rPr>
              <a:t>                            "</a:t>
            </a:r>
            <a:r>
              <a:rPr lang="en-US" altLang="ja-JP" sz="1400" dirty="0" err="1">
                <a:solidFill>
                  <a:srgbClr val="005775"/>
                </a:solidFill>
              </a:rPr>
              <a:t>fillcolor</a:t>
            </a:r>
            <a:r>
              <a:rPr lang="en-US" altLang="ja-JP" sz="1400" dirty="0">
                <a:solidFill>
                  <a:srgbClr val="005775"/>
                </a:solidFill>
              </a:rPr>
              <a:t>":"blue",</a:t>
            </a:r>
          </a:p>
          <a:p>
            <a:r>
              <a:rPr lang="en-US" altLang="ja-JP" sz="1400" dirty="0">
                <a:solidFill>
                  <a:srgbClr val="005775"/>
                </a:solidFill>
              </a:rPr>
              <a:t>                            "fillOpacity":0.4    </a:t>
            </a:r>
          </a:p>
          <a:p>
            <a:r>
              <a:rPr lang="en-US" altLang="ja-JP" sz="1400" dirty="0">
                <a:solidFill>
                  <a:srgbClr val="005775"/>
                </a:solidFill>
              </a:rPr>
              <a:t>                           };</a:t>
            </a:r>
          </a:p>
          <a:p>
            <a:r>
              <a:rPr lang="en-US" altLang="ja-JP" sz="1400" dirty="0">
                <a:solidFill>
                  <a:srgbClr val="005775"/>
                </a:solidFill>
              </a:rPr>
              <a:t>            case 2: return {"</a:t>
            </a:r>
            <a:r>
              <a:rPr lang="en-US" altLang="ja-JP" sz="1400" dirty="0" err="1">
                <a:solidFill>
                  <a:srgbClr val="005775"/>
                </a:solidFill>
              </a:rPr>
              <a:t>color":"red</a:t>
            </a:r>
            <a:r>
              <a:rPr lang="en-US" altLang="ja-JP" sz="1400" dirty="0">
                <a:solidFill>
                  <a:srgbClr val="005775"/>
                </a:solidFill>
              </a:rPr>
              <a:t>",</a:t>
            </a:r>
          </a:p>
          <a:p>
            <a:r>
              <a:rPr lang="en-US" altLang="ja-JP" sz="1400" dirty="0">
                <a:solidFill>
                  <a:srgbClr val="005775"/>
                </a:solidFill>
              </a:rPr>
              <a:t>                            "weight":0.5,</a:t>
            </a:r>
          </a:p>
          <a:p>
            <a:r>
              <a:rPr lang="en-US" altLang="ja-JP" sz="1400" dirty="0">
                <a:solidFill>
                  <a:srgbClr val="005775"/>
                </a:solidFill>
              </a:rPr>
              <a:t>                            "</a:t>
            </a:r>
            <a:r>
              <a:rPr lang="en-US" altLang="ja-JP" sz="1400" dirty="0" err="1">
                <a:solidFill>
                  <a:srgbClr val="005775"/>
                </a:solidFill>
              </a:rPr>
              <a:t>fill":true</a:t>
            </a:r>
            <a:r>
              <a:rPr lang="en-US" altLang="ja-JP" sz="1400" dirty="0">
                <a:solidFill>
                  <a:srgbClr val="005775"/>
                </a:solidFill>
              </a:rPr>
              <a:t>,</a:t>
            </a:r>
          </a:p>
          <a:p>
            <a:r>
              <a:rPr lang="en-US" altLang="ja-JP" sz="1400" dirty="0">
                <a:solidFill>
                  <a:srgbClr val="005775"/>
                </a:solidFill>
              </a:rPr>
              <a:t>                            "</a:t>
            </a:r>
            <a:r>
              <a:rPr lang="en-US" altLang="ja-JP" sz="1400" dirty="0" err="1">
                <a:solidFill>
                  <a:srgbClr val="005775"/>
                </a:solidFill>
              </a:rPr>
              <a:t>fillcolor</a:t>
            </a:r>
            <a:r>
              <a:rPr lang="en-US" altLang="ja-JP" sz="1400" dirty="0">
                <a:solidFill>
                  <a:srgbClr val="005775"/>
                </a:solidFill>
              </a:rPr>
              <a:t>":"red",</a:t>
            </a:r>
          </a:p>
          <a:p>
            <a:r>
              <a:rPr lang="en-US" altLang="ja-JP" sz="1400" dirty="0">
                <a:solidFill>
                  <a:srgbClr val="005775"/>
                </a:solidFill>
              </a:rPr>
              <a:t>                            "fillOpacity":0.4};</a:t>
            </a:r>
          </a:p>
          <a:p>
            <a:r>
              <a:rPr lang="en-US" altLang="ja-JP" sz="1400" dirty="0">
                <a:solidFill>
                  <a:srgbClr val="005775"/>
                </a:solidFill>
              </a:rPr>
              <a:t>        }</a:t>
            </a:r>
          </a:p>
          <a:p>
            <a:r>
              <a:rPr lang="en-US" altLang="ja-JP" sz="1400" dirty="0">
                <a:solidFill>
                  <a:srgbClr val="005775"/>
                </a:solidFill>
              </a:rPr>
              <a:t>    }</a:t>
            </a:r>
          </a:p>
          <a:p>
            <a:r>
              <a:rPr lang="en-US" altLang="ja-JP" sz="1400" dirty="0">
                <a:solidFill>
                  <a:srgbClr val="005775"/>
                </a:solidFill>
              </a:rPr>
              <a:t>}).</a:t>
            </a:r>
            <a:r>
              <a:rPr lang="en-US" altLang="ja-JP" sz="1400" dirty="0" err="1">
                <a:solidFill>
                  <a:srgbClr val="005775"/>
                </a:solidFill>
              </a:rPr>
              <a:t>addTo</a:t>
            </a:r>
            <a:r>
              <a:rPr lang="en-US" altLang="ja-JP" sz="1400" dirty="0">
                <a:solidFill>
                  <a:srgbClr val="005775"/>
                </a:solidFill>
              </a:rPr>
              <a:t>(map);</a:t>
            </a:r>
          </a:p>
        </p:txBody>
      </p:sp>
      <p:sp>
        <p:nvSpPr>
          <p:cNvPr id="2" name="テキスト ボックス 1"/>
          <p:cNvSpPr txBox="1"/>
          <p:nvPr/>
        </p:nvSpPr>
        <p:spPr>
          <a:xfrm>
            <a:off x="457200" y="762000"/>
            <a:ext cx="8219831" cy="1969770"/>
          </a:xfrm>
          <a:prstGeom prst="rect">
            <a:avLst/>
          </a:prstGeom>
          <a:noFill/>
        </p:spPr>
        <p:txBody>
          <a:bodyPr wrap="square" rtlCol="0">
            <a:spAutoFit/>
          </a:bodyPr>
          <a:lstStyle/>
          <a:p>
            <a:r>
              <a:rPr kumimoji="1" lang="en-US" altLang="ja-JP" dirty="0" smtClean="0"/>
              <a:t>③〜⑤</a:t>
            </a:r>
            <a:r>
              <a:rPr lang="en-US" altLang="ja-JP" dirty="0" smtClean="0"/>
              <a:t> </a:t>
            </a:r>
            <a:r>
              <a:rPr lang="ja-JP" altLang="en-US" dirty="0" smtClean="0"/>
              <a:t>（３）と同じ作業</a:t>
            </a:r>
            <a:endParaRPr lang="en-US" altLang="ja-JP" dirty="0" smtClean="0"/>
          </a:p>
          <a:p>
            <a:endParaRPr lang="en-US" altLang="ja-JP" sz="800" dirty="0" smtClean="0"/>
          </a:p>
          <a:p>
            <a:r>
              <a:rPr lang="en-US" altLang="ja-JP" dirty="0"/>
              <a:t>⑥ </a:t>
            </a:r>
            <a:r>
              <a:rPr lang="ja-JP" altLang="en-US" dirty="0"/>
              <a:t>以下のプログラムを「</a:t>
            </a:r>
            <a:r>
              <a:rPr lang="en-US" altLang="ja-JP" dirty="0" err="1"/>
              <a:t>script.js</a:t>
            </a:r>
            <a:r>
              <a:rPr lang="ja-JP" altLang="en-US" dirty="0"/>
              <a:t>」のいちばん下にコピーして</a:t>
            </a:r>
            <a:r>
              <a:rPr lang="ja-JP" altLang="en-US" dirty="0" smtClean="0"/>
              <a:t>保存</a:t>
            </a:r>
            <a:endParaRPr lang="en-US" altLang="ja-JP" dirty="0" smtClean="0"/>
          </a:p>
          <a:p>
            <a:endParaRPr lang="en-US" altLang="ja-JP" sz="800" dirty="0" smtClean="0"/>
          </a:p>
          <a:p>
            <a:r>
              <a:rPr lang="ja-JP" altLang="ja-JP" dirty="0" smtClean="0"/>
              <a:t>　</a:t>
            </a:r>
            <a:r>
              <a:rPr lang="en-US" altLang="ja-JP" dirty="0" smtClean="0"/>
              <a:t>→java script</a:t>
            </a:r>
            <a:r>
              <a:rPr lang="ja-JP" altLang="en-US" dirty="0" smtClean="0"/>
              <a:t>の</a:t>
            </a:r>
            <a:r>
              <a:rPr lang="en-US" altLang="ja-JP" dirty="0" smtClean="0"/>
              <a:t>switch</a:t>
            </a:r>
            <a:r>
              <a:rPr lang="ja-JP" altLang="en-US" dirty="0" smtClean="0"/>
              <a:t>文を利用して分岐処理</a:t>
            </a:r>
            <a:endParaRPr lang="en-US" altLang="ja-JP" dirty="0" smtClean="0"/>
          </a:p>
          <a:p>
            <a:endParaRPr lang="en-US" altLang="ja-JP" sz="800" dirty="0" smtClean="0"/>
          </a:p>
          <a:p>
            <a:r>
              <a:rPr lang="en-US" altLang="ja-JP" dirty="0" smtClean="0"/>
              <a:t>※</a:t>
            </a:r>
            <a:r>
              <a:rPr lang="ja-JP" altLang="en-US" dirty="0" smtClean="0"/>
              <a:t>「</a:t>
            </a:r>
            <a:r>
              <a:rPr lang="en-US" altLang="ja-JP" dirty="0" smtClean="0"/>
              <a:t> ibaraki4326.geojson</a:t>
            </a:r>
            <a:r>
              <a:rPr lang="ja-JP" altLang="en-US" dirty="0" smtClean="0"/>
              <a:t>」では「</a:t>
            </a:r>
            <a:r>
              <a:rPr lang="en-US" altLang="ja-JP" dirty="0" smtClean="0"/>
              <a:t>“id”: 1</a:t>
            </a:r>
            <a:r>
              <a:rPr lang="ja-JP" altLang="en-US" dirty="0" smtClean="0"/>
              <a:t>」が９月１０日、</a:t>
            </a:r>
            <a:r>
              <a:rPr lang="ja-JP" altLang="en-US" dirty="0"/>
              <a:t>「</a:t>
            </a:r>
            <a:r>
              <a:rPr lang="en-US" altLang="ja-JP" dirty="0"/>
              <a:t>“id”: </a:t>
            </a:r>
            <a:r>
              <a:rPr lang="en-US" altLang="ja-JP" dirty="0" smtClean="0"/>
              <a:t>2</a:t>
            </a:r>
            <a:r>
              <a:rPr lang="ja-JP" altLang="en-US" dirty="0" smtClean="0"/>
              <a:t>」が９月１１日のデータ</a:t>
            </a:r>
            <a:endParaRPr lang="en-US" altLang="ja-JP" dirty="0"/>
          </a:p>
          <a:p>
            <a:endParaRPr lang="en-US" altLang="ja-JP" sz="800" dirty="0"/>
          </a:p>
          <a:p>
            <a:r>
              <a:rPr lang="en-US" altLang="ja-JP" dirty="0"/>
              <a:t>⑦ </a:t>
            </a:r>
            <a:r>
              <a:rPr lang="ja-JP" altLang="en-US" dirty="0"/>
              <a:t>「</a:t>
            </a:r>
            <a:r>
              <a:rPr lang="en-US" altLang="ja-JP" dirty="0" err="1"/>
              <a:t>index.html</a:t>
            </a:r>
            <a:r>
              <a:rPr lang="ja-JP" altLang="en-US" dirty="0"/>
              <a:t>」を</a:t>
            </a:r>
            <a:r>
              <a:rPr lang="en-US" altLang="ja-JP" dirty="0" err="1"/>
              <a:t>google</a:t>
            </a:r>
            <a:r>
              <a:rPr lang="en-US" altLang="ja-JP" dirty="0"/>
              <a:t> chrome</a:t>
            </a:r>
            <a:r>
              <a:rPr lang="ja-JP" altLang="en-US" dirty="0"/>
              <a:t>で</a:t>
            </a:r>
            <a:r>
              <a:rPr lang="ja-JP" altLang="en-US" dirty="0" smtClean="0"/>
              <a:t>展開</a:t>
            </a:r>
            <a:endParaRPr lang="en-US" altLang="ja-JP" dirty="0"/>
          </a:p>
        </p:txBody>
      </p:sp>
    </p:spTree>
    <p:extLst>
      <p:ext uri="{BB962C8B-B14F-4D97-AF65-F5344CB8AC3E}">
        <p14:creationId xmlns:p14="http://schemas.microsoft.com/office/powerpoint/2010/main" val="357216490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457200" y="465666"/>
            <a:ext cx="4400550" cy="3108544"/>
          </a:xfrm>
          <a:prstGeom prst="rect">
            <a:avLst/>
          </a:prstGeom>
          <a:noFill/>
        </p:spPr>
        <p:txBody>
          <a:bodyPr wrap="square" rtlCol="0">
            <a:spAutoFit/>
          </a:bodyPr>
          <a:lstStyle/>
          <a:p>
            <a:r>
              <a:rPr lang="ja-JP" altLang="en-US" sz="2000" dirty="0" smtClean="0"/>
              <a:t>（２）新規シェープファイルレイヤの作成</a:t>
            </a:r>
            <a:endParaRPr lang="en-US" altLang="ja-JP" sz="2000" dirty="0" smtClean="0"/>
          </a:p>
          <a:p>
            <a:endParaRPr lang="en-US" altLang="ja-JP" sz="800" dirty="0"/>
          </a:p>
          <a:p>
            <a:r>
              <a:rPr lang="en-US" altLang="ja-JP" dirty="0" smtClean="0"/>
              <a:t>① </a:t>
            </a:r>
            <a:r>
              <a:rPr lang="ja-JP" altLang="en-US" dirty="0" smtClean="0"/>
              <a:t>メニュー</a:t>
            </a:r>
            <a:r>
              <a:rPr lang="ja-JP" altLang="en-US" dirty="0"/>
              <a:t>の</a:t>
            </a:r>
            <a:r>
              <a:rPr lang="ja-JP" altLang="en-US" dirty="0" smtClean="0"/>
              <a:t>レイヤ</a:t>
            </a:r>
            <a:r>
              <a:rPr lang="en-US" altLang="ja-JP" dirty="0" smtClean="0"/>
              <a:t> ▶︎ </a:t>
            </a:r>
            <a:r>
              <a:rPr lang="ja-JP" altLang="en-US" dirty="0" smtClean="0"/>
              <a:t>レイヤ</a:t>
            </a:r>
            <a:r>
              <a:rPr lang="ja-JP" altLang="en-US" dirty="0"/>
              <a:t>の</a:t>
            </a:r>
            <a:r>
              <a:rPr lang="ja-JP" altLang="en-US" dirty="0" smtClean="0"/>
              <a:t>作成</a:t>
            </a:r>
            <a:r>
              <a:rPr lang="en-US" altLang="ja-JP" dirty="0" smtClean="0"/>
              <a:t> ▶︎ </a:t>
            </a:r>
            <a:r>
              <a:rPr lang="ja-JP" altLang="en-US" dirty="0" smtClean="0"/>
              <a:t>新規</a:t>
            </a:r>
            <a:r>
              <a:rPr lang="ja-JP" altLang="en-US" dirty="0"/>
              <a:t>シェープファイルレイヤ</a:t>
            </a:r>
            <a:r>
              <a:rPr lang="ja-JP" altLang="en-US" dirty="0" smtClean="0"/>
              <a:t>を選択</a:t>
            </a:r>
            <a:endParaRPr lang="ja-JP" altLang="en-US" dirty="0" smtClean="0">
              <a:effectLst/>
            </a:endParaRPr>
          </a:p>
          <a:p>
            <a:endParaRPr lang="en-US" altLang="ja-JP" sz="800" dirty="0" smtClean="0"/>
          </a:p>
          <a:p>
            <a:r>
              <a:rPr lang="en-US" altLang="ja-JP" dirty="0" smtClean="0">
                <a:effectLst/>
              </a:rPr>
              <a:t>② </a:t>
            </a:r>
            <a:r>
              <a:rPr lang="ja-JP" altLang="en-US" dirty="0" smtClean="0"/>
              <a:t>タイフ</a:t>
            </a:r>
            <a:r>
              <a:rPr lang="ja-JP" altLang="en-US" dirty="0"/>
              <a:t>゚を「点</a:t>
            </a:r>
            <a:r>
              <a:rPr lang="ja-JP" altLang="en-US" dirty="0" smtClean="0"/>
              <a:t>」</a:t>
            </a:r>
            <a:r>
              <a:rPr lang="en-US" altLang="ja-JP" dirty="0" smtClean="0"/>
              <a:t> </a:t>
            </a:r>
            <a:r>
              <a:rPr lang="ja-JP" altLang="en-US" dirty="0" smtClean="0"/>
              <a:t>ファイルエンコーテ</a:t>
            </a:r>
            <a:r>
              <a:rPr lang="ja-JP" altLang="en-US" dirty="0"/>
              <a:t>゙ィンク</a:t>
            </a:r>
            <a:r>
              <a:rPr lang="ja-JP" altLang="en-US" dirty="0" smtClean="0"/>
              <a:t>゙を「</a:t>
            </a:r>
            <a:r>
              <a:rPr lang="en-US" altLang="ja-JP" dirty="0" smtClean="0"/>
              <a:t>UTF8</a:t>
            </a:r>
            <a:r>
              <a:rPr lang="ja-JP" altLang="en-US" dirty="0" smtClean="0"/>
              <a:t>」</a:t>
            </a:r>
            <a:r>
              <a:rPr lang="en-US" altLang="ja-JP" dirty="0" smtClean="0"/>
              <a:t> CRS</a:t>
            </a:r>
            <a:r>
              <a:rPr lang="ja-JP" altLang="en-US" dirty="0" smtClean="0"/>
              <a:t>を「</a:t>
            </a:r>
            <a:r>
              <a:rPr lang="en-US" altLang="ja-JP" dirty="0" smtClean="0"/>
              <a:t>3857</a:t>
            </a:r>
            <a:r>
              <a:rPr lang="ja-JP" altLang="en-US" dirty="0" smtClean="0"/>
              <a:t>」と選択</a:t>
            </a:r>
            <a:endParaRPr lang="en-US" altLang="ja-JP" dirty="0" smtClean="0"/>
          </a:p>
          <a:p>
            <a:endParaRPr lang="en-US" altLang="ja-JP" sz="800" dirty="0" smtClean="0"/>
          </a:p>
          <a:p>
            <a:r>
              <a:rPr lang="en-US" altLang="ja-JP" dirty="0" smtClean="0"/>
              <a:t>③ </a:t>
            </a:r>
            <a:r>
              <a:rPr lang="ja-JP" altLang="en-US" dirty="0" smtClean="0"/>
              <a:t>新規</a:t>
            </a:r>
            <a:r>
              <a:rPr lang="ja-JP" altLang="en-US" dirty="0"/>
              <a:t>フィールト</a:t>
            </a:r>
            <a:r>
              <a:rPr lang="ja-JP" altLang="en-US" dirty="0" smtClean="0"/>
              <a:t>゙で「</a:t>
            </a:r>
            <a:r>
              <a:rPr lang="en-US" altLang="ja-JP" dirty="0" smtClean="0"/>
              <a:t>place</a:t>
            </a:r>
            <a:r>
              <a:rPr lang="ja-JP" altLang="en-US" dirty="0" smtClean="0"/>
              <a:t>」</a:t>
            </a:r>
            <a:r>
              <a:rPr lang="en-US" altLang="ja-JP" dirty="0" smtClean="0"/>
              <a:t>(</a:t>
            </a:r>
            <a:r>
              <a:rPr lang="ja-JP" altLang="en-US" dirty="0"/>
              <a:t>テキスト型</a:t>
            </a:r>
            <a:r>
              <a:rPr lang="en-US" altLang="ja-JP" dirty="0" smtClean="0"/>
              <a:t>)</a:t>
            </a:r>
            <a:r>
              <a:rPr lang="ja-JP" altLang="en-US" dirty="0" smtClean="0"/>
              <a:t>「</a:t>
            </a:r>
            <a:r>
              <a:rPr lang="en-US" altLang="ja-JP" dirty="0" smtClean="0"/>
              <a:t>date</a:t>
            </a:r>
            <a:r>
              <a:rPr lang="ja-JP" altLang="en-US" dirty="0" smtClean="0"/>
              <a:t>」</a:t>
            </a:r>
            <a:r>
              <a:rPr lang="en-US" altLang="ja-JP" dirty="0" smtClean="0"/>
              <a:t>(</a:t>
            </a:r>
            <a:r>
              <a:rPr lang="ja-JP" altLang="en-US" dirty="0"/>
              <a:t>日付型</a:t>
            </a:r>
            <a:r>
              <a:rPr lang="en-US" altLang="ja-JP" dirty="0" smtClean="0"/>
              <a:t>)</a:t>
            </a:r>
            <a:r>
              <a:rPr lang="ja-JP" altLang="en-US" dirty="0" smtClean="0"/>
              <a:t>「</a:t>
            </a:r>
            <a:r>
              <a:rPr lang="en-US" altLang="ja-JP" dirty="0" err="1" smtClean="0"/>
              <a:t>jiken</a:t>
            </a:r>
            <a:r>
              <a:rPr lang="ja-JP" altLang="en-US" dirty="0" smtClean="0"/>
              <a:t>」</a:t>
            </a:r>
            <a:r>
              <a:rPr lang="en-US" altLang="ja-JP" dirty="0" smtClean="0"/>
              <a:t>(</a:t>
            </a:r>
            <a:r>
              <a:rPr lang="ja-JP" altLang="en-US" dirty="0"/>
              <a:t>テキスト型</a:t>
            </a:r>
            <a:r>
              <a:rPr lang="en-US" altLang="ja-JP" dirty="0"/>
              <a:t>)</a:t>
            </a:r>
            <a:r>
              <a:rPr lang="ja-JP" altLang="en-US" dirty="0"/>
              <a:t>を</a:t>
            </a:r>
            <a:r>
              <a:rPr lang="ja-JP" altLang="en-US" dirty="0" smtClean="0"/>
              <a:t>追加</a:t>
            </a:r>
            <a:endParaRPr lang="en-US" altLang="ja-JP" dirty="0" smtClean="0"/>
          </a:p>
          <a:p>
            <a:endParaRPr lang="en-US" altLang="ja-JP" sz="800" dirty="0"/>
          </a:p>
          <a:p>
            <a:r>
              <a:rPr lang="en-US" altLang="ja-JP" dirty="0" smtClean="0"/>
              <a:t>④</a:t>
            </a:r>
            <a:r>
              <a:rPr lang="ja-JP" altLang="en-US" dirty="0" smtClean="0"/>
              <a:t> 「</a:t>
            </a:r>
            <a:r>
              <a:rPr lang="en-US" altLang="ja-JP" dirty="0" smtClean="0"/>
              <a:t>sapporo3857_trial.shp</a:t>
            </a:r>
            <a:r>
              <a:rPr lang="ja-JP" altLang="en-US" dirty="0" smtClean="0"/>
              <a:t>」として保存</a:t>
            </a:r>
            <a:r>
              <a:rPr lang="en-US" altLang="ja-JP" dirty="0" smtClean="0"/>
              <a:t> </a:t>
            </a:r>
            <a:r>
              <a:rPr lang="ja-JP" altLang="en-US" dirty="0" smtClean="0"/>
              <a:t>ファイルを作成</a:t>
            </a:r>
            <a:endParaRPr lang="ja-JP" altLang="en-US" dirty="0" smtClean="0">
              <a:effectLst/>
            </a:endParaRPr>
          </a:p>
        </p:txBody>
      </p:sp>
      <p:pic>
        <p:nvPicPr>
          <p:cNvPr id="2" name="図 1" descr="スクリーンショット 2016-11-05 10.25.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9661" y="465666"/>
            <a:ext cx="3855304" cy="5192154"/>
          </a:xfrm>
          <a:prstGeom prst="rect">
            <a:avLst/>
          </a:prstGeom>
        </p:spPr>
      </p:pic>
      <p:sp>
        <p:nvSpPr>
          <p:cNvPr id="4" name="スライド番号プレースホルダー 3"/>
          <p:cNvSpPr>
            <a:spLocks noGrp="1"/>
          </p:cNvSpPr>
          <p:nvPr>
            <p:ph type="sldNum" sz="quarter" idx="12"/>
          </p:nvPr>
        </p:nvSpPr>
        <p:spPr/>
        <p:txBody>
          <a:bodyPr/>
          <a:lstStyle/>
          <a:p>
            <a:fld id="{C1AFE419-7324-4948-85A6-7421EDCAF954}" type="slidenum">
              <a:rPr kumimoji="1" lang="ja-JP" altLang="en-US" smtClean="0"/>
              <a:t>5</a:t>
            </a:fld>
            <a:endParaRPr kumimoji="1" lang="ja-JP" altLang="en-US"/>
          </a:p>
        </p:txBody>
      </p:sp>
    </p:spTree>
    <p:extLst>
      <p:ext uri="{BB962C8B-B14F-4D97-AF65-F5344CB8AC3E}">
        <p14:creationId xmlns:p14="http://schemas.microsoft.com/office/powerpoint/2010/main" val="4177726105"/>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こうなります！</a:t>
            </a:r>
            <a:endParaRPr kumimoji="1" lang="ja-JP" altLang="en-US" dirty="0"/>
          </a:p>
        </p:txBody>
      </p:sp>
      <p:sp>
        <p:nvSpPr>
          <p:cNvPr id="3" name="スライド番号プレースホルダー 2"/>
          <p:cNvSpPr>
            <a:spLocks noGrp="1"/>
          </p:cNvSpPr>
          <p:nvPr>
            <p:ph type="sldNum" sz="quarter" idx="12"/>
          </p:nvPr>
        </p:nvSpPr>
        <p:spPr/>
        <p:txBody>
          <a:bodyPr/>
          <a:lstStyle/>
          <a:p>
            <a:fld id="{C1AFE419-7324-4948-85A6-7421EDCAF954}" type="slidenum">
              <a:rPr kumimoji="1" lang="ja-JP" altLang="en-US" smtClean="0"/>
              <a:t>50</a:t>
            </a:fld>
            <a:endParaRPr kumimoji="1" lang="ja-JP" altLang="en-US"/>
          </a:p>
        </p:txBody>
      </p:sp>
      <p:pic>
        <p:nvPicPr>
          <p:cNvPr id="4" name="図 3" descr="スクリーンショット 2016-11-07 18.31.4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647" y="1417638"/>
            <a:ext cx="7403123" cy="4973615"/>
          </a:xfrm>
          <a:prstGeom prst="rect">
            <a:avLst/>
          </a:prstGeom>
        </p:spPr>
      </p:pic>
      <p:sp>
        <p:nvSpPr>
          <p:cNvPr id="5" name="正方形/長方形 4"/>
          <p:cNvSpPr/>
          <p:nvPr/>
        </p:nvSpPr>
        <p:spPr>
          <a:xfrm>
            <a:off x="1182078" y="5881077"/>
            <a:ext cx="6945922" cy="68677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dirty="0" smtClean="0"/>
              <a:t>Index1-5.html</a:t>
            </a:r>
            <a:r>
              <a:rPr lang="ja-JP" altLang="en-US" dirty="0" smtClean="0"/>
              <a:t>ファイルの「</a:t>
            </a:r>
            <a:r>
              <a:rPr lang="en-US" altLang="ja-JP" dirty="0" smtClean="0"/>
              <a:t>JS</a:t>
            </a:r>
            <a:r>
              <a:rPr lang="ja-JP" altLang="en-US" dirty="0" smtClean="0"/>
              <a:t>読み込み」の下に</a:t>
            </a:r>
            <a:endParaRPr lang="en-US" altLang="ja-JP" dirty="0" smtClean="0"/>
          </a:p>
          <a:p>
            <a:pPr algn="ctr"/>
            <a:r>
              <a:rPr lang="en-US" altLang="ja-JP" dirty="0" smtClean="0"/>
              <a:t>script3.js</a:t>
            </a:r>
            <a:r>
              <a:rPr lang="ja-JP" altLang="en-US" dirty="0" smtClean="0"/>
              <a:t>を貼り付けると表示されます</a:t>
            </a:r>
            <a:endParaRPr kumimoji="1" lang="ja-JP" altLang="en-US" dirty="0"/>
          </a:p>
        </p:txBody>
      </p:sp>
    </p:spTree>
    <p:extLst>
      <p:ext uri="{BB962C8B-B14F-4D97-AF65-F5344CB8AC3E}">
        <p14:creationId xmlns:p14="http://schemas.microsoft.com/office/powerpoint/2010/main" val="7999627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447431" y="903837"/>
            <a:ext cx="8229600" cy="3508653"/>
          </a:xfrm>
          <a:prstGeom prst="rect">
            <a:avLst/>
          </a:prstGeom>
          <a:noFill/>
        </p:spPr>
        <p:txBody>
          <a:bodyPr wrap="square" rtlCol="0">
            <a:spAutoFit/>
          </a:bodyPr>
          <a:lstStyle/>
          <a:p>
            <a:r>
              <a:rPr lang="ja-JP" altLang="en-US" sz="2000" dirty="0" smtClean="0"/>
              <a:t>（３）</a:t>
            </a:r>
            <a:r>
              <a:rPr lang="en-US" altLang="ja-JP" sz="2000" dirty="0" smtClean="0"/>
              <a:t>−</a:t>
            </a:r>
            <a:r>
              <a:rPr lang="ja-JP" altLang="en-US" sz="2000" dirty="0" smtClean="0"/>
              <a:t>２</a:t>
            </a:r>
            <a:r>
              <a:rPr lang="en-US" altLang="ja-JP" sz="2000" dirty="0" smtClean="0"/>
              <a:t> </a:t>
            </a:r>
            <a:r>
              <a:rPr lang="ja-JP" altLang="en-US" sz="2000" dirty="0" smtClean="0"/>
              <a:t>１０日と１１日で色分けしたポリゴンを分離してセレクタで表示する</a:t>
            </a:r>
            <a:endParaRPr lang="en-US" altLang="ja-JP" sz="2000" dirty="0"/>
          </a:p>
          <a:p>
            <a:endParaRPr lang="en-US" altLang="ja-JP" sz="800" dirty="0" smtClean="0"/>
          </a:p>
          <a:p>
            <a:endParaRPr lang="en-US" altLang="ja-JP" dirty="0" smtClean="0"/>
          </a:p>
          <a:p>
            <a:endParaRPr lang="en-US" altLang="ja-JP" sz="800" dirty="0"/>
          </a:p>
          <a:p>
            <a:endParaRPr lang="en-US" altLang="ja-JP" dirty="0" smtClean="0"/>
          </a:p>
          <a:p>
            <a:pPr marL="342900" indent="-342900">
              <a:buAutoNum type="circleNumDbPlain"/>
            </a:pPr>
            <a:r>
              <a:rPr lang="ja-JP" altLang="en-US" dirty="0" smtClean="0"/>
              <a:t>「</a:t>
            </a:r>
            <a:r>
              <a:rPr lang="en-US" altLang="ja-JP" dirty="0" smtClean="0"/>
              <a:t>ibaraki4326.geojson</a:t>
            </a:r>
            <a:r>
              <a:rPr lang="ja-JP" altLang="en-US" dirty="0" smtClean="0"/>
              <a:t>」のデータを加工：</a:t>
            </a:r>
            <a:r>
              <a:rPr lang="en-US" altLang="ja-JP" dirty="0" smtClean="0"/>
              <a:t>id=1</a:t>
            </a:r>
            <a:r>
              <a:rPr lang="ja-JP" altLang="en-US" dirty="0" smtClean="0"/>
              <a:t>（９月１０日）と</a:t>
            </a:r>
            <a:r>
              <a:rPr lang="en-US" altLang="ja-JP" dirty="0" smtClean="0"/>
              <a:t>id=2</a:t>
            </a:r>
            <a:r>
              <a:rPr lang="ja-JP" altLang="en-US" dirty="0" smtClean="0"/>
              <a:t>（９月１１日）のデー</a:t>
            </a:r>
            <a:endParaRPr lang="en-US" altLang="ja-JP" dirty="0" smtClean="0"/>
          </a:p>
          <a:p>
            <a:endParaRPr lang="en-US" altLang="ja-JP" sz="800" dirty="0" smtClean="0"/>
          </a:p>
          <a:p>
            <a:r>
              <a:rPr lang="ja-JP" altLang="en-US" dirty="0" smtClean="0"/>
              <a:t>タを分離して別々の</a:t>
            </a:r>
            <a:r>
              <a:rPr lang="en-US" altLang="ja-JP" dirty="0" err="1" smtClean="0"/>
              <a:t>geojson</a:t>
            </a:r>
            <a:r>
              <a:rPr lang="ja-JP" altLang="en-US" dirty="0" smtClean="0"/>
              <a:t>ファイルに保存する</a:t>
            </a:r>
            <a:endParaRPr lang="en-US" altLang="ja-JP" dirty="0" smtClean="0"/>
          </a:p>
          <a:p>
            <a:endParaRPr lang="en-US" altLang="ja-JP" sz="800" dirty="0" smtClean="0"/>
          </a:p>
          <a:p>
            <a:r>
              <a:rPr lang="ja-JP" altLang="en-US" dirty="0" smtClean="0"/>
              <a:t>ファイル　９月１０日（</a:t>
            </a:r>
            <a:r>
              <a:rPr lang="en-US" altLang="ja-JP" dirty="0"/>
              <a:t>ibaraki910_4326.</a:t>
            </a:r>
            <a:r>
              <a:rPr lang="en-US" altLang="ja-JP" dirty="0" smtClean="0"/>
              <a:t>geojson</a:t>
            </a:r>
            <a:r>
              <a:rPr lang="ja-JP" altLang="en-US" dirty="0" smtClean="0"/>
              <a:t>）</a:t>
            </a:r>
            <a:endParaRPr lang="en-US" altLang="ja-JP" dirty="0"/>
          </a:p>
          <a:p>
            <a:r>
              <a:rPr lang="ja-JP" altLang="ja-JP" dirty="0" smtClean="0"/>
              <a:t>　</a:t>
            </a:r>
            <a:r>
              <a:rPr lang="ja-JP" altLang="en-US" dirty="0" smtClean="0"/>
              <a:t>　　　　　９月１１日（</a:t>
            </a:r>
            <a:r>
              <a:rPr lang="en-US" altLang="ja-JP" dirty="0" smtClean="0"/>
              <a:t>ibaraki911_4326</a:t>
            </a:r>
            <a:r>
              <a:rPr lang="en-US" altLang="ja-JP" dirty="0"/>
              <a:t>.</a:t>
            </a:r>
            <a:r>
              <a:rPr lang="en-US" altLang="ja-JP" dirty="0" smtClean="0"/>
              <a:t>geojson</a:t>
            </a:r>
            <a:r>
              <a:rPr lang="ja-JP" altLang="en-US" dirty="0" smtClean="0"/>
              <a:t>）　</a:t>
            </a:r>
            <a:r>
              <a:rPr lang="ja-JP" altLang="en-US" sz="1200" dirty="0" smtClean="0"/>
              <a:t>制作済み</a:t>
            </a:r>
            <a:endParaRPr lang="en-US" altLang="ja-JP" sz="1200" dirty="0" smtClean="0"/>
          </a:p>
          <a:p>
            <a:r>
              <a:rPr lang="ja-JP" altLang="en-US" dirty="0" smtClean="0"/>
              <a:t>変数　９月１０日（</a:t>
            </a:r>
            <a:r>
              <a:rPr lang="en-US" altLang="ja-JP" dirty="0" smtClean="0"/>
              <a:t>ibaraki910Polygon</a:t>
            </a:r>
            <a:r>
              <a:rPr lang="ja-JP" altLang="en-US" dirty="0" smtClean="0"/>
              <a:t>）　９月１１日</a:t>
            </a:r>
            <a:r>
              <a:rPr lang="ja-JP" altLang="en-US" dirty="0"/>
              <a:t>（</a:t>
            </a:r>
            <a:r>
              <a:rPr lang="en-US" altLang="ja-JP" dirty="0" smtClean="0"/>
              <a:t>ibaraki911Polygon</a:t>
            </a:r>
            <a:r>
              <a:rPr lang="ja-JP" altLang="en-US" dirty="0"/>
              <a:t>）　</a:t>
            </a:r>
            <a:endParaRPr lang="en-US" altLang="ja-JP" dirty="0"/>
          </a:p>
          <a:p>
            <a:endParaRPr lang="en-US" altLang="ja-JP" sz="800" dirty="0" smtClean="0">
              <a:solidFill>
                <a:srgbClr val="005775"/>
              </a:solidFill>
              <a:highlight>
                <a:srgbClr val="FFFFFF"/>
              </a:highlight>
              <a:latin typeface="Consolas"/>
            </a:endParaRPr>
          </a:p>
          <a:p>
            <a:r>
              <a:rPr lang="en-US" altLang="ja-JP" dirty="0" smtClean="0"/>
              <a:t>② </a:t>
            </a:r>
            <a:r>
              <a:rPr lang="ja-JP" altLang="en-US" dirty="0" smtClean="0"/>
              <a:t>以下のプログラムを</a:t>
            </a:r>
            <a:r>
              <a:rPr lang="en-US" altLang="ja-JP" dirty="0" smtClean="0"/>
              <a:t> </a:t>
            </a:r>
            <a:r>
              <a:rPr lang="ja-JP" altLang="en-US" dirty="0" smtClean="0"/>
              <a:t>「</a:t>
            </a:r>
            <a:r>
              <a:rPr lang="en-US" altLang="ja-JP" dirty="0" err="1" smtClean="0"/>
              <a:t>index.html</a:t>
            </a:r>
            <a:r>
              <a:rPr lang="ja-JP" altLang="en-US" dirty="0" smtClean="0"/>
              <a:t>」ファイルの</a:t>
            </a:r>
            <a:r>
              <a:rPr lang="en-US" altLang="ja-JP" dirty="0" smtClean="0"/>
              <a:t>head</a:t>
            </a:r>
            <a:r>
              <a:rPr lang="ja-JP" altLang="en-US" dirty="0" smtClean="0"/>
              <a:t>タグの</a:t>
            </a:r>
            <a:r>
              <a:rPr lang="en-US" altLang="ja-JP" dirty="0" smtClean="0"/>
              <a:t>leaflet</a:t>
            </a:r>
            <a:r>
              <a:rPr lang="ja-JP" altLang="en-US" dirty="0" smtClean="0"/>
              <a:t>ライブラリの下にコピーして保存</a:t>
            </a:r>
            <a:endParaRPr lang="en-US" altLang="ja-JP" dirty="0">
              <a:solidFill>
                <a:srgbClr val="005775"/>
              </a:solidFill>
              <a:highlight>
                <a:srgbClr val="FFFFFF"/>
              </a:highlight>
              <a:latin typeface="Consolas"/>
            </a:endParaRPr>
          </a:p>
        </p:txBody>
      </p:sp>
      <p:sp>
        <p:nvSpPr>
          <p:cNvPr id="4" name="スライド番号プレースホルダー 3"/>
          <p:cNvSpPr>
            <a:spLocks noGrp="1"/>
          </p:cNvSpPr>
          <p:nvPr>
            <p:ph type="sldNum" sz="quarter" idx="12"/>
          </p:nvPr>
        </p:nvSpPr>
        <p:spPr/>
        <p:txBody>
          <a:bodyPr/>
          <a:lstStyle/>
          <a:p>
            <a:fld id="{C1AFE419-7324-4948-85A6-7421EDCAF954}" type="slidenum">
              <a:rPr kumimoji="1" lang="ja-JP" altLang="en-US" smtClean="0"/>
              <a:t>51</a:t>
            </a:fld>
            <a:endParaRPr kumimoji="1" lang="ja-JP" altLang="en-US"/>
          </a:p>
        </p:txBody>
      </p:sp>
      <p:sp>
        <p:nvSpPr>
          <p:cNvPr id="5" name="テキスト ボックス 4"/>
          <p:cNvSpPr txBox="1"/>
          <p:nvPr/>
        </p:nvSpPr>
        <p:spPr>
          <a:xfrm>
            <a:off x="525585" y="4562144"/>
            <a:ext cx="8229600"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altLang="ja-JP" dirty="0">
                <a:solidFill>
                  <a:srgbClr val="005775"/>
                </a:solidFill>
                <a:highlight>
                  <a:srgbClr val="FFFFFF"/>
                </a:highlight>
                <a:latin typeface="Consolas"/>
              </a:rPr>
              <a:t>&lt;script </a:t>
            </a:r>
            <a:r>
              <a:rPr lang="en-US" altLang="ja-JP" dirty="0" err="1">
                <a:solidFill>
                  <a:srgbClr val="005775"/>
                </a:solidFill>
                <a:highlight>
                  <a:srgbClr val="FFFFFF"/>
                </a:highlight>
                <a:latin typeface="Consolas"/>
              </a:rPr>
              <a:t>src</a:t>
            </a:r>
            <a:r>
              <a:rPr lang="en-US" altLang="ja-JP" dirty="0">
                <a:solidFill>
                  <a:srgbClr val="005775"/>
                </a:solidFill>
                <a:highlight>
                  <a:srgbClr val="FFFFFF"/>
                </a:highlight>
                <a:latin typeface="Consolas"/>
              </a:rPr>
              <a:t>="./data/ibaraki910_4326.geojson"&gt;&lt;/script&gt;</a:t>
            </a:r>
          </a:p>
          <a:p>
            <a:r>
              <a:rPr lang="en-US" altLang="ja-JP" dirty="0" smtClean="0">
                <a:solidFill>
                  <a:srgbClr val="005775"/>
                </a:solidFill>
                <a:highlight>
                  <a:srgbClr val="FFFFFF"/>
                </a:highlight>
                <a:latin typeface="Consolas"/>
              </a:rPr>
              <a:t>&lt;</a:t>
            </a:r>
            <a:r>
              <a:rPr lang="en-US" altLang="ja-JP" dirty="0">
                <a:solidFill>
                  <a:srgbClr val="005775"/>
                </a:solidFill>
                <a:highlight>
                  <a:srgbClr val="FFFFFF"/>
                </a:highlight>
                <a:latin typeface="Consolas"/>
              </a:rPr>
              <a:t>script </a:t>
            </a:r>
            <a:r>
              <a:rPr lang="en-US" altLang="ja-JP" dirty="0" err="1">
                <a:solidFill>
                  <a:srgbClr val="005775"/>
                </a:solidFill>
                <a:highlight>
                  <a:srgbClr val="FFFFFF"/>
                </a:highlight>
                <a:latin typeface="Consolas"/>
              </a:rPr>
              <a:t>src</a:t>
            </a:r>
            <a:r>
              <a:rPr lang="en-US" altLang="ja-JP" dirty="0">
                <a:solidFill>
                  <a:srgbClr val="005775"/>
                </a:solidFill>
                <a:highlight>
                  <a:srgbClr val="FFFFFF"/>
                </a:highlight>
                <a:latin typeface="Consolas"/>
              </a:rPr>
              <a:t>="./data/ibaraki911_4326.geojson"&gt;&lt;/script&gt;</a:t>
            </a:r>
            <a:endParaRPr lang="ja-JP" altLang="en-US" dirty="0">
              <a:solidFill>
                <a:srgbClr val="005775"/>
              </a:solidFill>
            </a:endParaRPr>
          </a:p>
        </p:txBody>
      </p:sp>
      <p:sp>
        <p:nvSpPr>
          <p:cNvPr id="2" name="正方形/長方形 1"/>
          <p:cNvSpPr/>
          <p:nvPr/>
        </p:nvSpPr>
        <p:spPr>
          <a:xfrm>
            <a:off x="525585" y="1357926"/>
            <a:ext cx="8012723" cy="449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t>これでよいのかどうかは分かりませんが</a:t>
            </a:r>
            <a:r>
              <a:rPr kumimoji="1" lang="en-US" altLang="ja-JP" dirty="0" smtClean="0"/>
              <a:t>…</a:t>
            </a:r>
            <a:endParaRPr kumimoji="1" lang="ja-JP" altLang="en-US" dirty="0"/>
          </a:p>
        </p:txBody>
      </p:sp>
    </p:spTree>
    <p:extLst>
      <p:ext uri="{BB962C8B-B14F-4D97-AF65-F5344CB8AC3E}">
        <p14:creationId xmlns:p14="http://schemas.microsoft.com/office/powerpoint/2010/main" val="204038110"/>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C1AFE419-7324-4948-85A6-7421EDCAF954}" type="slidenum">
              <a:rPr kumimoji="1" lang="ja-JP" altLang="en-US" smtClean="0"/>
              <a:t>52</a:t>
            </a:fld>
            <a:endParaRPr kumimoji="1" lang="ja-JP" altLang="en-US"/>
          </a:p>
        </p:txBody>
      </p:sp>
      <p:sp>
        <p:nvSpPr>
          <p:cNvPr id="5" name="テキスト ボックス 4"/>
          <p:cNvSpPr txBox="1"/>
          <p:nvPr/>
        </p:nvSpPr>
        <p:spPr>
          <a:xfrm>
            <a:off x="457200" y="1735723"/>
            <a:ext cx="8229600" cy="477823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altLang="ja-JP" sz="1050" dirty="0" err="1">
                <a:solidFill>
                  <a:srgbClr val="005775"/>
                </a:solidFill>
              </a:rPr>
              <a:t>var</a:t>
            </a:r>
            <a:r>
              <a:rPr lang="en-US" altLang="ja-JP" sz="1050" dirty="0">
                <a:solidFill>
                  <a:srgbClr val="005775"/>
                </a:solidFill>
              </a:rPr>
              <a:t> ibarakiPolygon910 = </a:t>
            </a:r>
            <a:r>
              <a:rPr lang="en-US" altLang="ja-JP" sz="1050" dirty="0" err="1">
                <a:solidFill>
                  <a:srgbClr val="005775"/>
                </a:solidFill>
              </a:rPr>
              <a:t>L.geoJson</a:t>
            </a:r>
            <a:r>
              <a:rPr lang="en-US" altLang="ja-JP" sz="1050" dirty="0">
                <a:solidFill>
                  <a:srgbClr val="005775"/>
                </a:solidFill>
              </a:rPr>
              <a:t>(ibaraki910Polygon,{</a:t>
            </a:r>
          </a:p>
          <a:p>
            <a:r>
              <a:rPr lang="en-US" altLang="ja-JP" sz="1050" dirty="0">
                <a:solidFill>
                  <a:srgbClr val="005775"/>
                </a:solidFill>
              </a:rPr>
              <a:t>    style:{"</a:t>
            </a:r>
            <a:r>
              <a:rPr lang="en-US" altLang="ja-JP" sz="1050" dirty="0" err="1">
                <a:solidFill>
                  <a:srgbClr val="005775"/>
                </a:solidFill>
              </a:rPr>
              <a:t>color":"blue</a:t>
            </a:r>
            <a:r>
              <a:rPr lang="en-US" altLang="ja-JP" sz="1050" dirty="0">
                <a:solidFill>
                  <a:srgbClr val="005775"/>
                </a:solidFill>
              </a:rPr>
              <a:t>",</a:t>
            </a:r>
          </a:p>
          <a:p>
            <a:r>
              <a:rPr lang="en-US" altLang="ja-JP" sz="1050" dirty="0">
                <a:solidFill>
                  <a:srgbClr val="005775"/>
                </a:solidFill>
              </a:rPr>
              <a:t>          "weight":0.5,</a:t>
            </a:r>
          </a:p>
          <a:p>
            <a:r>
              <a:rPr lang="en-US" altLang="ja-JP" sz="1050" dirty="0">
                <a:solidFill>
                  <a:srgbClr val="005775"/>
                </a:solidFill>
              </a:rPr>
              <a:t>          "</a:t>
            </a:r>
            <a:r>
              <a:rPr lang="en-US" altLang="ja-JP" sz="1050" dirty="0" err="1">
                <a:solidFill>
                  <a:srgbClr val="005775"/>
                </a:solidFill>
              </a:rPr>
              <a:t>fill":true</a:t>
            </a:r>
            <a:r>
              <a:rPr lang="en-US" altLang="ja-JP" sz="1050" dirty="0">
                <a:solidFill>
                  <a:srgbClr val="005775"/>
                </a:solidFill>
              </a:rPr>
              <a:t>,</a:t>
            </a:r>
          </a:p>
          <a:p>
            <a:r>
              <a:rPr lang="en-US" altLang="ja-JP" sz="1050" dirty="0">
                <a:solidFill>
                  <a:srgbClr val="005775"/>
                </a:solidFill>
              </a:rPr>
              <a:t>          "</a:t>
            </a:r>
            <a:r>
              <a:rPr lang="en-US" altLang="ja-JP" sz="1050" dirty="0" err="1">
                <a:solidFill>
                  <a:srgbClr val="005775"/>
                </a:solidFill>
              </a:rPr>
              <a:t>fillcolor</a:t>
            </a:r>
            <a:r>
              <a:rPr lang="en-US" altLang="ja-JP" sz="1050" dirty="0">
                <a:solidFill>
                  <a:srgbClr val="005775"/>
                </a:solidFill>
              </a:rPr>
              <a:t>":"blue",</a:t>
            </a:r>
          </a:p>
          <a:p>
            <a:r>
              <a:rPr lang="en-US" altLang="ja-JP" sz="1050" dirty="0">
                <a:solidFill>
                  <a:srgbClr val="005775"/>
                </a:solidFill>
              </a:rPr>
              <a:t>          "fillOpacity":0.5</a:t>
            </a:r>
          </a:p>
          <a:p>
            <a:r>
              <a:rPr lang="en-US" altLang="ja-JP" sz="1050" dirty="0">
                <a:solidFill>
                  <a:srgbClr val="005775"/>
                </a:solidFill>
              </a:rPr>
              <a:t>          }</a:t>
            </a:r>
          </a:p>
          <a:p>
            <a:r>
              <a:rPr lang="en-US" altLang="ja-JP" sz="1050" dirty="0">
                <a:solidFill>
                  <a:srgbClr val="005775"/>
                </a:solidFill>
              </a:rPr>
              <a:t>                           }).</a:t>
            </a:r>
            <a:r>
              <a:rPr lang="en-US" altLang="ja-JP" sz="1050" dirty="0" err="1">
                <a:solidFill>
                  <a:srgbClr val="005775"/>
                </a:solidFill>
              </a:rPr>
              <a:t>addTo</a:t>
            </a:r>
            <a:r>
              <a:rPr lang="en-US" altLang="ja-JP" sz="1050" dirty="0">
                <a:solidFill>
                  <a:srgbClr val="005775"/>
                </a:solidFill>
              </a:rPr>
              <a:t>(map);</a:t>
            </a:r>
          </a:p>
          <a:p>
            <a:endParaRPr lang="en-US" altLang="ja-JP" sz="1050" dirty="0">
              <a:solidFill>
                <a:srgbClr val="005775"/>
              </a:solidFill>
            </a:endParaRPr>
          </a:p>
          <a:p>
            <a:r>
              <a:rPr lang="en-US" altLang="ja-JP" sz="1050" dirty="0" err="1">
                <a:solidFill>
                  <a:srgbClr val="005775"/>
                </a:solidFill>
              </a:rPr>
              <a:t>var</a:t>
            </a:r>
            <a:r>
              <a:rPr lang="en-US" altLang="ja-JP" sz="1050" dirty="0">
                <a:solidFill>
                  <a:srgbClr val="005775"/>
                </a:solidFill>
              </a:rPr>
              <a:t> ibarakiPolygon911 = </a:t>
            </a:r>
            <a:r>
              <a:rPr lang="en-US" altLang="ja-JP" sz="1050" dirty="0" err="1">
                <a:solidFill>
                  <a:srgbClr val="005775"/>
                </a:solidFill>
              </a:rPr>
              <a:t>L.geoJson</a:t>
            </a:r>
            <a:r>
              <a:rPr lang="en-US" altLang="ja-JP" sz="1050" dirty="0">
                <a:solidFill>
                  <a:srgbClr val="005775"/>
                </a:solidFill>
              </a:rPr>
              <a:t>(ibaraki911Polygon,{</a:t>
            </a:r>
          </a:p>
          <a:p>
            <a:r>
              <a:rPr lang="en-US" altLang="ja-JP" sz="1050" dirty="0">
                <a:solidFill>
                  <a:srgbClr val="005775"/>
                </a:solidFill>
              </a:rPr>
              <a:t>    style:{"</a:t>
            </a:r>
            <a:r>
              <a:rPr lang="en-US" altLang="ja-JP" sz="1050" dirty="0" err="1">
                <a:solidFill>
                  <a:srgbClr val="005775"/>
                </a:solidFill>
              </a:rPr>
              <a:t>color":"red</a:t>
            </a:r>
            <a:r>
              <a:rPr lang="en-US" altLang="ja-JP" sz="1050" dirty="0">
                <a:solidFill>
                  <a:srgbClr val="005775"/>
                </a:solidFill>
              </a:rPr>
              <a:t>",</a:t>
            </a:r>
          </a:p>
          <a:p>
            <a:r>
              <a:rPr lang="en-US" altLang="ja-JP" sz="1050" dirty="0">
                <a:solidFill>
                  <a:srgbClr val="005775"/>
                </a:solidFill>
              </a:rPr>
              <a:t>          "weight":0.5,</a:t>
            </a:r>
          </a:p>
          <a:p>
            <a:r>
              <a:rPr lang="en-US" altLang="ja-JP" sz="1050" dirty="0">
                <a:solidFill>
                  <a:srgbClr val="005775"/>
                </a:solidFill>
              </a:rPr>
              <a:t>          "</a:t>
            </a:r>
            <a:r>
              <a:rPr lang="en-US" altLang="ja-JP" sz="1050" dirty="0" err="1">
                <a:solidFill>
                  <a:srgbClr val="005775"/>
                </a:solidFill>
              </a:rPr>
              <a:t>fill":true</a:t>
            </a:r>
            <a:r>
              <a:rPr lang="en-US" altLang="ja-JP" sz="1050" dirty="0">
                <a:solidFill>
                  <a:srgbClr val="005775"/>
                </a:solidFill>
              </a:rPr>
              <a:t>,</a:t>
            </a:r>
          </a:p>
          <a:p>
            <a:r>
              <a:rPr lang="en-US" altLang="ja-JP" sz="1050" dirty="0">
                <a:solidFill>
                  <a:srgbClr val="005775"/>
                </a:solidFill>
              </a:rPr>
              <a:t>          "</a:t>
            </a:r>
            <a:r>
              <a:rPr lang="en-US" altLang="ja-JP" sz="1050" dirty="0" err="1">
                <a:solidFill>
                  <a:srgbClr val="005775"/>
                </a:solidFill>
              </a:rPr>
              <a:t>fillcolor</a:t>
            </a:r>
            <a:r>
              <a:rPr lang="en-US" altLang="ja-JP" sz="1050" dirty="0">
                <a:solidFill>
                  <a:srgbClr val="005775"/>
                </a:solidFill>
              </a:rPr>
              <a:t>":"</a:t>
            </a:r>
            <a:r>
              <a:rPr lang="en-US" altLang="ja-JP" sz="1050" dirty="0" err="1">
                <a:solidFill>
                  <a:srgbClr val="005775"/>
                </a:solidFill>
              </a:rPr>
              <a:t>ewd</a:t>
            </a:r>
            <a:r>
              <a:rPr lang="en-US" altLang="ja-JP" sz="1050" dirty="0">
                <a:solidFill>
                  <a:srgbClr val="005775"/>
                </a:solidFill>
              </a:rPr>
              <a:t>",</a:t>
            </a:r>
          </a:p>
          <a:p>
            <a:r>
              <a:rPr lang="en-US" altLang="ja-JP" sz="1050" dirty="0">
                <a:solidFill>
                  <a:srgbClr val="005775"/>
                </a:solidFill>
              </a:rPr>
              <a:t>          "fillOpacity":0.5</a:t>
            </a:r>
          </a:p>
          <a:p>
            <a:r>
              <a:rPr lang="en-US" altLang="ja-JP" sz="1050" dirty="0">
                <a:solidFill>
                  <a:srgbClr val="005775"/>
                </a:solidFill>
              </a:rPr>
              <a:t>          }</a:t>
            </a:r>
          </a:p>
          <a:p>
            <a:r>
              <a:rPr lang="en-US" altLang="ja-JP" sz="1050" dirty="0">
                <a:solidFill>
                  <a:srgbClr val="005775"/>
                </a:solidFill>
              </a:rPr>
              <a:t>                           }).</a:t>
            </a:r>
            <a:r>
              <a:rPr lang="en-US" altLang="ja-JP" sz="1050" dirty="0" err="1">
                <a:solidFill>
                  <a:srgbClr val="005775"/>
                </a:solidFill>
              </a:rPr>
              <a:t>addTo</a:t>
            </a:r>
            <a:r>
              <a:rPr lang="en-US" altLang="ja-JP" sz="1050" dirty="0">
                <a:solidFill>
                  <a:srgbClr val="005775"/>
                </a:solidFill>
              </a:rPr>
              <a:t>(map);</a:t>
            </a:r>
          </a:p>
          <a:p>
            <a:endParaRPr lang="en-US" altLang="ja-JP" sz="1050" dirty="0">
              <a:solidFill>
                <a:srgbClr val="005775"/>
              </a:solidFill>
            </a:endParaRPr>
          </a:p>
          <a:p>
            <a:r>
              <a:rPr lang="en-US" altLang="ja-JP" sz="1050" dirty="0" err="1">
                <a:solidFill>
                  <a:srgbClr val="005775"/>
                </a:solidFill>
              </a:rPr>
              <a:t>var</a:t>
            </a:r>
            <a:r>
              <a:rPr lang="en-US" altLang="ja-JP" sz="1050" dirty="0">
                <a:solidFill>
                  <a:srgbClr val="005775"/>
                </a:solidFill>
              </a:rPr>
              <a:t> </a:t>
            </a:r>
            <a:r>
              <a:rPr lang="en-US" altLang="ja-JP" sz="1050" dirty="0" err="1">
                <a:solidFill>
                  <a:srgbClr val="005775"/>
                </a:solidFill>
              </a:rPr>
              <a:t>Map_AddLayer</a:t>
            </a:r>
            <a:r>
              <a:rPr lang="en-US" altLang="ja-JP" sz="1050" dirty="0">
                <a:solidFill>
                  <a:srgbClr val="005775"/>
                </a:solidFill>
              </a:rPr>
              <a:t> = {</a:t>
            </a:r>
          </a:p>
          <a:p>
            <a:r>
              <a:rPr lang="en-US" altLang="ja-JP" sz="1050" dirty="0">
                <a:solidFill>
                  <a:srgbClr val="005775"/>
                </a:solidFill>
              </a:rPr>
              <a:t>    "</a:t>
            </a:r>
            <a:r>
              <a:rPr lang="ja-JP" altLang="en-US" sz="1050" dirty="0">
                <a:solidFill>
                  <a:srgbClr val="005775"/>
                </a:solidFill>
              </a:rPr>
              <a:t>９月１０日</a:t>
            </a:r>
            <a:r>
              <a:rPr lang="en-US" altLang="ja-JP" sz="1050" dirty="0">
                <a:solidFill>
                  <a:srgbClr val="005775"/>
                </a:solidFill>
              </a:rPr>
              <a:t>": ibarakiPolygon910,    </a:t>
            </a:r>
          </a:p>
          <a:p>
            <a:r>
              <a:rPr lang="en-US" altLang="ja-JP" sz="1050" dirty="0">
                <a:solidFill>
                  <a:srgbClr val="005775"/>
                </a:solidFill>
              </a:rPr>
              <a:t>    "</a:t>
            </a:r>
            <a:r>
              <a:rPr lang="ja-JP" altLang="en-US" sz="1050" dirty="0">
                <a:solidFill>
                  <a:srgbClr val="005775"/>
                </a:solidFill>
              </a:rPr>
              <a:t>９月１１日</a:t>
            </a:r>
            <a:r>
              <a:rPr lang="en-US" altLang="ja-JP" sz="1050" dirty="0">
                <a:solidFill>
                  <a:srgbClr val="005775"/>
                </a:solidFill>
              </a:rPr>
              <a:t>": ibarakiPolygon911</a:t>
            </a:r>
          </a:p>
          <a:p>
            <a:r>
              <a:rPr lang="en-US" altLang="ja-JP" sz="1050" dirty="0">
                <a:solidFill>
                  <a:srgbClr val="005775"/>
                </a:solidFill>
              </a:rPr>
              <a:t>};</a:t>
            </a:r>
          </a:p>
          <a:p>
            <a:endParaRPr lang="en-US" altLang="ja-JP" sz="1050" dirty="0">
              <a:solidFill>
                <a:srgbClr val="005775"/>
              </a:solidFill>
            </a:endParaRPr>
          </a:p>
          <a:p>
            <a:r>
              <a:rPr lang="en-US" altLang="ja-JP" sz="1050" dirty="0" err="1">
                <a:solidFill>
                  <a:srgbClr val="005775"/>
                </a:solidFill>
              </a:rPr>
              <a:t>L.control.layers</a:t>
            </a:r>
            <a:r>
              <a:rPr lang="en-US" altLang="ja-JP" sz="1050" dirty="0">
                <a:solidFill>
                  <a:srgbClr val="005775"/>
                </a:solidFill>
              </a:rPr>
              <a:t>(</a:t>
            </a:r>
          </a:p>
          <a:p>
            <a:r>
              <a:rPr lang="en-US" altLang="ja-JP" sz="1050" dirty="0">
                <a:solidFill>
                  <a:srgbClr val="005775"/>
                </a:solidFill>
              </a:rPr>
              <a:t>    null</a:t>
            </a:r>
            <a:r>
              <a:rPr lang="en-US" altLang="ja-JP" sz="1050" dirty="0" smtClean="0">
                <a:solidFill>
                  <a:srgbClr val="005775"/>
                </a:solidFill>
              </a:rPr>
              <a:t>,</a:t>
            </a:r>
            <a:r>
              <a:rPr lang="ja-JP" altLang="en-US" sz="1050" dirty="0" smtClean="0">
                <a:solidFill>
                  <a:srgbClr val="005775"/>
                </a:solidFill>
              </a:rPr>
              <a:t>　</a:t>
            </a:r>
            <a:endParaRPr lang="en-US" altLang="ja-JP" sz="1050" dirty="0" smtClean="0">
              <a:solidFill>
                <a:srgbClr val="005775"/>
              </a:solidFill>
            </a:endParaRPr>
          </a:p>
          <a:p>
            <a:r>
              <a:rPr lang="en-US" altLang="ja-JP" sz="1050" dirty="0">
                <a:solidFill>
                  <a:srgbClr val="005775"/>
                </a:solidFill>
              </a:rPr>
              <a:t> </a:t>
            </a:r>
            <a:r>
              <a:rPr lang="en-US" altLang="ja-JP" sz="1050" dirty="0" smtClean="0">
                <a:solidFill>
                  <a:srgbClr val="005775"/>
                </a:solidFill>
              </a:rPr>
              <a:t>  </a:t>
            </a:r>
            <a:r>
              <a:rPr lang="en-US" altLang="ja-JP" sz="1050" dirty="0" smtClean="0">
                <a:solidFill>
                  <a:srgbClr val="FF0000"/>
                </a:solidFill>
              </a:rPr>
              <a:t> //</a:t>
            </a:r>
            <a:r>
              <a:rPr lang="ja-JP" altLang="en-US" sz="1050" dirty="0" smtClean="0">
                <a:solidFill>
                  <a:srgbClr val="FF0000"/>
                </a:solidFill>
              </a:rPr>
              <a:t>なぜ</a:t>
            </a:r>
            <a:r>
              <a:rPr lang="en-US" altLang="ja-JP" sz="1050" dirty="0" smtClean="0">
                <a:solidFill>
                  <a:srgbClr val="FF0000"/>
                </a:solidFill>
              </a:rPr>
              <a:t>null</a:t>
            </a:r>
            <a:r>
              <a:rPr lang="ja-JP" altLang="en-US" sz="1050" dirty="0" smtClean="0">
                <a:solidFill>
                  <a:srgbClr val="FF0000"/>
                </a:solidFill>
              </a:rPr>
              <a:t>が必要なのか　なぜこの位置だと</a:t>
            </a:r>
            <a:r>
              <a:rPr lang="en-US" altLang="ja-JP" sz="1050" dirty="0" smtClean="0">
                <a:solidFill>
                  <a:srgbClr val="FF0000"/>
                </a:solidFill>
              </a:rPr>
              <a:t>selector</a:t>
            </a:r>
            <a:r>
              <a:rPr lang="ja-JP" altLang="en-US" sz="1050" dirty="0" smtClean="0">
                <a:solidFill>
                  <a:srgbClr val="FF0000"/>
                </a:solidFill>
              </a:rPr>
              <a:t>になるのか</a:t>
            </a:r>
            <a:endParaRPr lang="en-US" altLang="ja-JP" sz="1050" dirty="0">
              <a:solidFill>
                <a:srgbClr val="005775"/>
              </a:solidFill>
            </a:endParaRPr>
          </a:p>
          <a:p>
            <a:r>
              <a:rPr lang="en-US" altLang="ja-JP" sz="1050" dirty="0">
                <a:solidFill>
                  <a:srgbClr val="005775"/>
                </a:solidFill>
              </a:rPr>
              <a:t>    </a:t>
            </a:r>
            <a:r>
              <a:rPr lang="en-US" altLang="ja-JP" sz="1050" dirty="0" err="1">
                <a:solidFill>
                  <a:srgbClr val="005775"/>
                </a:solidFill>
              </a:rPr>
              <a:t>Map_AddLayer</a:t>
            </a:r>
            <a:r>
              <a:rPr lang="en-US" altLang="ja-JP" sz="1050" dirty="0">
                <a:solidFill>
                  <a:srgbClr val="005775"/>
                </a:solidFill>
              </a:rPr>
              <a:t>,</a:t>
            </a:r>
          </a:p>
          <a:p>
            <a:r>
              <a:rPr lang="en-US" altLang="ja-JP" sz="1050" dirty="0">
                <a:solidFill>
                  <a:srgbClr val="005775"/>
                </a:solidFill>
              </a:rPr>
              <a:t>    {</a:t>
            </a:r>
            <a:r>
              <a:rPr lang="en-US" altLang="ja-JP" sz="1050" dirty="0" err="1">
                <a:solidFill>
                  <a:srgbClr val="005775"/>
                </a:solidFill>
              </a:rPr>
              <a:t>collapsed:false</a:t>
            </a:r>
            <a:r>
              <a:rPr lang="en-US" altLang="ja-JP" sz="1050" dirty="0">
                <a:solidFill>
                  <a:srgbClr val="005775"/>
                </a:solidFill>
              </a:rPr>
              <a:t>}</a:t>
            </a:r>
          </a:p>
          <a:p>
            <a:r>
              <a:rPr lang="en-US" altLang="ja-JP" sz="1050" dirty="0">
                <a:solidFill>
                  <a:srgbClr val="005775"/>
                </a:solidFill>
              </a:rPr>
              <a:t>).</a:t>
            </a:r>
            <a:r>
              <a:rPr lang="en-US" altLang="ja-JP" sz="1050" dirty="0" err="1">
                <a:solidFill>
                  <a:srgbClr val="005775"/>
                </a:solidFill>
              </a:rPr>
              <a:t>addTo</a:t>
            </a:r>
            <a:r>
              <a:rPr lang="en-US" altLang="ja-JP" sz="1050" dirty="0">
                <a:solidFill>
                  <a:srgbClr val="005775"/>
                </a:solidFill>
              </a:rPr>
              <a:t>(map);</a:t>
            </a:r>
          </a:p>
        </p:txBody>
      </p:sp>
      <p:sp>
        <p:nvSpPr>
          <p:cNvPr id="2" name="テキスト ボックス 1"/>
          <p:cNvSpPr txBox="1"/>
          <p:nvPr/>
        </p:nvSpPr>
        <p:spPr>
          <a:xfrm>
            <a:off x="457200" y="381009"/>
            <a:ext cx="8219831" cy="1169551"/>
          </a:xfrm>
          <a:prstGeom prst="rect">
            <a:avLst/>
          </a:prstGeom>
          <a:noFill/>
        </p:spPr>
        <p:txBody>
          <a:bodyPr wrap="square" rtlCol="0">
            <a:spAutoFit/>
          </a:bodyPr>
          <a:lstStyle/>
          <a:p>
            <a:r>
              <a:rPr kumimoji="1" lang="en-US" altLang="ja-JP" dirty="0" smtClean="0"/>
              <a:t>③〜⑤</a:t>
            </a:r>
            <a:r>
              <a:rPr lang="en-US" altLang="ja-JP" dirty="0" smtClean="0"/>
              <a:t> </a:t>
            </a:r>
            <a:r>
              <a:rPr lang="ja-JP" altLang="en-US" dirty="0" smtClean="0"/>
              <a:t>（３）と同じ作業</a:t>
            </a:r>
            <a:endParaRPr lang="en-US" altLang="ja-JP" dirty="0" smtClean="0"/>
          </a:p>
          <a:p>
            <a:endParaRPr lang="en-US" altLang="ja-JP" sz="800" dirty="0" smtClean="0"/>
          </a:p>
          <a:p>
            <a:r>
              <a:rPr lang="en-US" altLang="ja-JP" dirty="0"/>
              <a:t>⑥ </a:t>
            </a:r>
            <a:r>
              <a:rPr lang="ja-JP" altLang="en-US" dirty="0"/>
              <a:t>以下のプログラムを「</a:t>
            </a:r>
            <a:r>
              <a:rPr lang="en-US" altLang="ja-JP" dirty="0" err="1"/>
              <a:t>script.js</a:t>
            </a:r>
            <a:r>
              <a:rPr lang="ja-JP" altLang="en-US" dirty="0"/>
              <a:t>」のいちばん下にコピーして</a:t>
            </a:r>
            <a:r>
              <a:rPr lang="ja-JP" altLang="en-US" dirty="0" smtClean="0"/>
              <a:t>保存</a:t>
            </a:r>
            <a:endParaRPr lang="en-US" altLang="ja-JP" dirty="0" smtClean="0"/>
          </a:p>
          <a:p>
            <a:endParaRPr lang="en-US" altLang="ja-JP" sz="800" dirty="0"/>
          </a:p>
          <a:p>
            <a:r>
              <a:rPr lang="en-US" altLang="ja-JP" dirty="0"/>
              <a:t>⑦ </a:t>
            </a:r>
            <a:r>
              <a:rPr lang="ja-JP" altLang="en-US" dirty="0"/>
              <a:t>「</a:t>
            </a:r>
            <a:r>
              <a:rPr lang="en-US" altLang="ja-JP" dirty="0" err="1"/>
              <a:t>index.html</a:t>
            </a:r>
            <a:r>
              <a:rPr lang="ja-JP" altLang="en-US" dirty="0"/>
              <a:t>」を</a:t>
            </a:r>
            <a:r>
              <a:rPr lang="en-US" altLang="ja-JP" dirty="0" err="1"/>
              <a:t>google</a:t>
            </a:r>
            <a:r>
              <a:rPr lang="en-US" altLang="ja-JP" dirty="0"/>
              <a:t> chrome</a:t>
            </a:r>
            <a:r>
              <a:rPr lang="ja-JP" altLang="en-US" dirty="0"/>
              <a:t>で</a:t>
            </a:r>
            <a:r>
              <a:rPr lang="ja-JP" altLang="en-US" dirty="0" smtClean="0"/>
              <a:t>展開</a:t>
            </a:r>
            <a:endParaRPr lang="en-US" altLang="ja-JP" dirty="0"/>
          </a:p>
        </p:txBody>
      </p:sp>
    </p:spTree>
    <p:extLst>
      <p:ext uri="{BB962C8B-B14F-4D97-AF65-F5344CB8AC3E}">
        <p14:creationId xmlns:p14="http://schemas.microsoft.com/office/powerpoint/2010/main" val="4122753741"/>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こうなります！</a:t>
            </a:r>
            <a:endParaRPr kumimoji="1" lang="ja-JP" altLang="en-US" dirty="0"/>
          </a:p>
        </p:txBody>
      </p:sp>
      <p:sp>
        <p:nvSpPr>
          <p:cNvPr id="3" name="スライド番号プレースホルダー 2"/>
          <p:cNvSpPr>
            <a:spLocks noGrp="1"/>
          </p:cNvSpPr>
          <p:nvPr>
            <p:ph type="sldNum" sz="quarter" idx="12"/>
          </p:nvPr>
        </p:nvSpPr>
        <p:spPr/>
        <p:txBody>
          <a:bodyPr/>
          <a:lstStyle/>
          <a:p>
            <a:fld id="{C1AFE419-7324-4948-85A6-7421EDCAF954}" type="slidenum">
              <a:rPr kumimoji="1" lang="ja-JP" altLang="en-US" smtClean="0"/>
              <a:t>53</a:t>
            </a:fld>
            <a:endParaRPr kumimoji="1" lang="ja-JP" altLang="en-US"/>
          </a:p>
        </p:txBody>
      </p:sp>
      <p:pic>
        <p:nvPicPr>
          <p:cNvPr id="4" name="図 3" descr="スクリーンショット 2016-11-08 20.16.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7923" y="1290641"/>
            <a:ext cx="6486769" cy="5132389"/>
          </a:xfrm>
          <a:prstGeom prst="rect">
            <a:avLst/>
          </a:prstGeom>
        </p:spPr>
      </p:pic>
      <p:sp>
        <p:nvSpPr>
          <p:cNvPr id="5" name="円/楕円 4"/>
          <p:cNvSpPr/>
          <p:nvPr/>
        </p:nvSpPr>
        <p:spPr>
          <a:xfrm>
            <a:off x="6594233" y="1153875"/>
            <a:ext cx="1729154" cy="1024670"/>
          </a:xfrm>
          <a:prstGeom prst="ellipse">
            <a:avLst/>
          </a:prstGeom>
          <a:noFill/>
          <a:ln w="3810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182078" y="5827843"/>
            <a:ext cx="6945922" cy="68677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dirty="0" smtClean="0"/>
              <a:t>Index1-5.html</a:t>
            </a:r>
            <a:r>
              <a:rPr lang="ja-JP" altLang="en-US" dirty="0" smtClean="0"/>
              <a:t>ファイルの「</a:t>
            </a:r>
            <a:r>
              <a:rPr lang="en-US" altLang="ja-JP" dirty="0" smtClean="0"/>
              <a:t>JS</a:t>
            </a:r>
            <a:r>
              <a:rPr lang="ja-JP" altLang="en-US" dirty="0" smtClean="0"/>
              <a:t>読み込み」の下に</a:t>
            </a:r>
            <a:endParaRPr lang="en-US" altLang="ja-JP" dirty="0" smtClean="0"/>
          </a:p>
          <a:p>
            <a:pPr algn="ctr"/>
            <a:r>
              <a:rPr lang="en-US" altLang="ja-JP" dirty="0" smtClean="0"/>
              <a:t>script4.js(script5.js)</a:t>
            </a:r>
            <a:r>
              <a:rPr lang="ja-JP" altLang="en-US" dirty="0" smtClean="0"/>
              <a:t>を貼り付けると表示されます</a:t>
            </a:r>
            <a:endParaRPr kumimoji="1" lang="ja-JP" altLang="en-US" dirty="0"/>
          </a:p>
        </p:txBody>
      </p:sp>
    </p:spTree>
    <p:extLst>
      <p:ext uri="{BB962C8B-B14F-4D97-AF65-F5344CB8AC3E}">
        <p14:creationId xmlns:p14="http://schemas.microsoft.com/office/powerpoint/2010/main" val="38663675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プラグイン</a:t>
            </a:r>
            <a:endParaRPr kumimoji="1" lang="ja-JP" altLang="en-US" dirty="0"/>
          </a:p>
        </p:txBody>
      </p:sp>
      <p:sp>
        <p:nvSpPr>
          <p:cNvPr id="3" name="スライド番号プレースホルダー 2"/>
          <p:cNvSpPr>
            <a:spLocks noGrp="1"/>
          </p:cNvSpPr>
          <p:nvPr>
            <p:ph type="sldNum" sz="quarter" idx="12"/>
          </p:nvPr>
        </p:nvSpPr>
        <p:spPr/>
        <p:txBody>
          <a:bodyPr/>
          <a:lstStyle/>
          <a:p>
            <a:fld id="{C1AFE419-7324-4948-85A6-7421EDCAF954}" type="slidenum">
              <a:rPr kumimoji="1" lang="ja-JP" altLang="en-US" smtClean="0"/>
              <a:t>54</a:t>
            </a:fld>
            <a:endParaRPr kumimoji="1" lang="ja-JP" altLang="en-US"/>
          </a:p>
        </p:txBody>
      </p:sp>
      <p:sp>
        <p:nvSpPr>
          <p:cNvPr id="4" name="テキスト ボックス 3"/>
          <p:cNvSpPr txBox="1"/>
          <p:nvPr/>
        </p:nvSpPr>
        <p:spPr>
          <a:xfrm>
            <a:off x="457200" y="1758462"/>
            <a:ext cx="8229600" cy="1323439"/>
          </a:xfrm>
          <a:prstGeom prst="rect">
            <a:avLst/>
          </a:prstGeom>
          <a:noFill/>
        </p:spPr>
        <p:txBody>
          <a:bodyPr wrap="square" rtlCol="0">
            <a:spAutoFit/>
          </a:bodyPr>
          <a:lstStyle/>
          <a:p>
            <a:r>
              <a:rPr kumimoji="1" lang="en-US" altLang="ja-JP" dirty="0" smtClean="0"/>
              <a:t>☆ leaflet </a:t>
            </a:r>
            <a:r>
              <a:rPr kumimoji="1" lang="ja-JP" altLang="en-US" dirty="0" smtClean="0"/>
              <a:t>のライブラリに実装されていない機能はプラグインで可能に</a:t>
            </a:r>
            <a:endParaRPr lang="en-US" altLang="ja-JP" dirty="0"/>
          </a:p>
          <a:p>
            <a:endParaRPr kumimoji="1" lang="en-US" altLang="ja-JP" sz="800" dirty="0"/>
          </a:p>
          <a:p>
            <a:r>
              <a:rPr lang="en-US" altLang="ja-JP" dirty="0" smtClean="0"/>
              <a:t>☆ </a:t>
            </a:r>
            <a:r>
              <a:rPr lang="ja-JP" altLang="en-US" dirty="0" smtClean="0"/>
              <a:t>ラインやポイントデータをアニメーションのように少しずつ描画していく機能</a:t>
            </a:r>
            <a:endParaRPr lang="en-US" altLang="ja-JP" dirty="0" smtClean="0"/>
          </a:p>
          <a:p>
            <a:r>
              <a:rPr lang="ja-JP" altLang="en-US" dirty="0"/>
              <a:t>　</a:t>
            </a:r>
            <a:r>
              <a:rPr lang="en-US" altLang="ja-JP" dirty="0" err="1" smtClean="0"/>
              <a:t>Leaflet.Plyline.SnakeAnim</a:t>
            </a:r>
            <a:endParaRPr lang="en-US" altLang="ja-JP" dirty="0" smtClean="0"/>
          </a:p>
          <a:p>
            <a:r>
              <a:rPr kumimoji="1" lang="en-US" altLang="ja-JP" dirty="0"/>
              <a:t> </a:t>
            </a:r>
            <a:r>
              <a:rPr lang="en-US" altLang="ja-JP" dirty="0"/>
              <a:t> </a:t>
            </a:r>
            <a:r>
              <a:rPr lang="en-US" altLang="ja-JP" dirty="0">
                <a:hlinkClick r:id="rId2"/>
              </a:rPr>
              <a:t>https://github.com/IvanSanchez/</a:t>
            </a:r>
            <a:r>
              <a:rPr lang="en-US" altLang="ja-JP" dirty="0" smtClean="0">
                <a:hlinkClick r:id="rId2"/>
              </a:rPr>
              <a:t>Leaflet.Polyline.SnakeAnim</a:t>
            </a:r>
            <a:r>
              <a:rPr lang="en-US" altLang="ja-JP" dirty="0" smtClean="0"/>
              <a:t> </a:t>
            </a:r>
          </a:p>
        </p:txBody>
      </p:sp>
      <p:pic>
        <p:nvPicPr>
          <p:cNvPr id="7" name="図 6" descr="スクリーンショット 2016-11-09 10.03.3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231953"/>
            <a:ext cx="8128000" cy="2312845"/>
          </a:xfrm>
          <a:prstGeom prst="rect">
            <a:avLst/>
          </a:prstGeom>
        </p:spPr>
      </p:pic>
      <p:sp>
        <p:nvSpPr>
          <p:cNvPr id="5" name="正方形/長方形 4"/>
          <p:cNvSpPr/>
          <p:nvPr/>
        </p:nvSpPr>
        <p:spPr>
          <a:xfrm>
            <a:off x="457200" y="5617310"/>
            <a:ext cx="8128000" cy="57638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t>東京マラソンのコースをアニメーションで動かします！</a:t>
            </a:r>
            <a:endParaRPr kumimoji="1" lang="ja-JP" altLang="en-US" dirty="0"/>
          </a:p>
        </p:txBody>
      </p:sp>
    </p:spTree>
    <p:extLst>
      <p:ext uri="{BB962C8B-B14F-4D97-AF65-F5344CB8AC3E}">
        <p14:creationId xmlns:p14="http://schemas.microsoft.com/office/powerpoint/2010/main" val="1034295598"/>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C1AFE419-7324-4948-85A6-7421EDCAF954}" type="slidenum">
              <a:rPr kumimoji="1" lang="ja-JP" altLang="en-US" smtClean="0"/>
              <a:t>55</a:t>
            </a:fld>
            <a:endParaRPr kumimoji="1" lang="ja-JP" altLang="en-US"/>
          </a:p>
        </p:txBody>
      </p:sp>
      <p:sp>
        <p:nvSpPr>
          <p:cNvPr id="5" name="正方形/長方形 4"/>
          <p:cNvSpPr/>
          <p:nvPr/>
        </p:nvSpPr>
        <p:spPr>
          <a:xfrm>
            <a:off x="558800" y="566615"/>
            <a:ext cx="8128000" cy="889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dirty="0" smtClean="0"/>
              <a:t>東京マラソンのコースをアニメーションで動かします！</a:t>
            </a:r>
            <a:endParaRPr kumimoji="1" lang="en-US" altLang="ja-JP" dirty="0" smtClean="0"/>
          </a:p>
          <a:p>
            <a:pPr algn="ctr"/>
            <a:r>
              <a:rPr lang="ja-JP" altLang="en-US" dirty="0" smtClean="0"/>
              <a:t>「さあ！走ろう！」ボタンを押すと動きます</a:t>
            </a:r>
            <a:endParaRPr kumimoji="1" lang="ja-JP" altLang="en-US" dirty="0"/>
          </a:p>
        </p:txBody>
      </p:sp>
      <p:pic>
        <p:nvPicPr>
          <p:cNvPr id="8" name="図 7"/>
          <p:cNvPicPr>
            <a:picLocks noChangeAspect="1"/>
          </p:cNvPicPr>
          <p:nvPr/>
        </p:nvPicPr>
        <p:blipFill>
          <a:blip r:embed="rId2"/>
          <a:stretch>
            <a:fillRect/>
          </a:stretch>
        </p:blipFill>
        <p:spPr>
          <a:xfrm>
            <a:off x="976923" y="1637540"/>
            <a:ext cx="7297614" cy="4239148"/>
          </a:xfrm>
          <a:prstGeom prst="rect">
            <a:avLst/>
          </a:prstGeom>
        </p:spPr>
      </p:pic>
      <p:sp>
        <p:nvSpPr>
          <p:cNvPr id="9" name="正方形/長方形 8"/>
          <p:cNvSpPr/>
          <p:nvPr/>
        </p:nvSpPr>
        <p:spPr>
          <a:xfrm>
            <a:off x="1182078" y="5876688"/>
            <a:ext cx="6945922" cy="68677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dirty="0" smtClean="0"/>
              <a:t>Index6-</a:t>
            </a:r>
            <a:r>
              <a:rPr lang="en-US" altLang="ja-JP" dirty="0"/>
              <a:t>7</a:t>
            </a:r>
            <a:r>
              <a:rPr lang="en-US" altLang="ja-JP" dirty="0" smtClean="0"/>
              <a:t>.html</a:t>
            </a:r>
            <a:r>
              <a:rPr lang="ja-JP" altLang="en-US" dirty="0" smtClean="0"/>
              <a:t>ファイルの「</a:t>
            </a:r>
            <a:r>
              <a:rPr lang="en-US" altLang="ja-JP" dirty="0" smtClean="0"/>
              <a:t>JS</a:t>
            </a:r>
            <a:r>
              <a:rPr lang="ja-JP" altLang="en-US" dirty="0" smtClean="0"/>
              <a:t>読み込み」の下に</a:t>
            </a:r>
            <a:endParaRPr lang="en-US" altLang="ja-JP" dirty="0" smtClean="0"/>
          </a:p>
          <a:p>
            <a:pPr algn="ctr"/>
            <a:r>
              <a:rPr lang="en-US" altLang="ja-JP" dirty="0" smtClean="0"/>
              <a:t>script6.js</a:t>
            </a:r>
            <a:r>
              <a:rPr lang="ja-JP" altLang="en-US" dirty="0" smtClean="0"/>
              <a:t>を貼り付けると表示されます</a:t>
            </a:r>
            <a:endParaRPr kumimoji="1" lang="ja-JP" altLang="en-US" dirty="0"/>
          </a:p>
        </p:txBody>
      </p:sp>
    </p:spTree>
    <p:extLst>
      <p:ext uri="{BB962C8B-B14F-4D97-AF65-F5344CB8AC3E}">
        <p14:creationId xmlns:p14="http://schemas.microsoft.com/office/powerpoint/2010/main" val="3213406629"/>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C1AFE419-7324-4948-85A6-7421EDCAF954}" type="slidenum">
              <a:rPr kumimoji="1" lang="ja-JP" altLang="en-US" smtClean="0"/>
              <a:t>56</a:t>
            </a:fld>
            <a:endParaRPr kumimoji="1" lang="ja-JP" altLang="en-US"/>
          </a:p>
        </p:txBody>
      </p:sp>
      <p:sp>
        <p:nvSpPr>
          <p:cNvPr id="5" name="正方形/長方形 4"/>
          <p:cNvSpPr/>
          <p:nvPr/>
        </p:nvSpPr>
        <p:spPr>
          <a:xfrm>
            <a:off x="558800" y="566615"/>
            <a:ext cx="8128000" cy="889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dirty="0" smtClean="0"/>
              <a:t>東京マラソンのコースをアニメーションで動かします！</a:t>
            </a:r>
          </a:p>
          <a:p>
            <a:pPr algn="ctr"/>
            <a:r>
              <a:rPr lang="en-US" altLang="en-US" dirty="0" smtClean="0"/>
              <a:t>距離</a:t>
            </a:r>
            <a:r>
              <a:rPr lang="ja-JP" altLang="en-US" dirty="0" smtClean="0"/>
              <a:t>区分</a:t>
            </a:r>
            <a:r>
              <a:rPr lang="en-US" altLang="en-US" dirty="0" smtClean="0"/>
              <a:t>ごとに色を変えてみました</a:t>
            </a:r>
            <a:endParaRPr kumimoji="1" lang="en-US" altLang="ja-JP" dirty="0" smtClean="0"/>
          </a:p>
        </p:txBody>
      </p:sp>
      <p:sp>
        <p:nvSpPr>
          <p:cNvPr id="9" name="正方形/長方形 8"/>
          <p:cNvSpPr/>
          <p:nvPr/>
        </p:nvSpPr>
        <p:spPr>
          <a:xfrm>
            <a:off x="1182078" y="5876688"/>
            <a:ext cx="6945922" cy="68677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dirty="0" smtClean="0"/>
              <a:t>Index6-</a:t>
            </a:r>
            <a:r>
              <a:rPr lang="en-US" altLang="ja-JP" dirty="0"/>
              <a:t>7</a:t>
            </a:r>
            <a:r>
              <a:rPr lang="en-US" altLang="ja-JP" dirty="0" smtClean="0"/>
              <a:t>.html</a:t>
            </a:r>
            <a:r>
              <a:rPr lang="ja-JP" altLang="en-US" dirty="0" smtClean="0"/>
              <a:t>ファイルの「</a:t>
            </a:r>
            <a:r>
              <a:rPr lang="en-US" altLang="ja-JP" dirty="0" smtClean="0"/>
              <a:t>JS</a:t>
            </a:r>
            <a:r>
              <a:rPr lang="ja-JP" altLang="en-US" dirty="0" smtClean="0"/>
              <a:t>読み込み」の下に</a:t>
            </a:r>
            <a:endParaRPr lang="en-US" altLang="ja-JP" dirty="0" smtClean="0"/>
          </a:p>
          <a:p>
            <a:pPr algn="ctr"/>
            <a:r>
              <a:rPr lang="en-US" altLang="ja-JP" dirty="0" smtClean="0"/>
              <a:t>script7.js</a:t>
            </a:r>
            <a:r>
              <a:rPr lang="ja-JP" altLang="en-US" dirty="0" smtClean="0"/>
              <a:t>を貼り付けると表示されます</a:t>
            </a:r>
            <a:endParaRPr kumimoji="1" lang="ja-JP" altLang="en-US" dirty="0"/>
          </a:p>
        </p:txBody>
      </p:sp>
      <p:pic>
        <p:nvPicPr>
          <p:cNvPr id="2" name="図 1" descr="スクリーンショット 2016-12-22 14.26.2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1" y="1597629"/>
            <a:ext cx="7307999" cy="4296602"/>
          </a:xfrm>
          <a:prstGeom prst="rect">
            <a:avLst/>
          </a:prstGeom>
        </p:spPr>
      </p:pic>
    </p:spTree>
    <p:extLst>
      <p:ext uri="{BB962C8B-B14F-4D97-AF65-F5344CB8AC3E}">
        <p14:creationId xmlns:p14="http://schemas.microsoft.com/office/powerpoint/2010/main" val="1052950465"/>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C1AFE419-7324-4948-85A6-7421EDCAF954}" type="slidenum">
              <a:rPr kumimoji="1" lang="ja-JP" altLang="en-US" smtClean="0"/>
              <a:t>57</a:t>
            </a:fld>
            <a:endParaRPr kumimoji="1" lang="ja-JP" altLang="en-US"/>
          </a:p>
        </p:txBody>
      </p:sp>
      <p:pic>
        <p:nvPicPr>
          <p:cNvPr id="4" name="図 3" descr="スクリーンショット 2016-12-22 14.32.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7156" y="1455615"/>
            <a:ext cx="7307999" cy="4492192"/>
          </a:xfrm>
          <a:prstGeom prst="rect">
            <a:avLst/>
          </a:prstGeom>
        </p:spPr>
      </p:pic>
      <p:sp>
        <p:nvSpPr>
          <p:cNvPr id="9" name="正方形/長方形 8"/>
          <p:cNvSpPr/>
          <p:nvPr/>
        </p:nvSpPr>
        <p:spPr>
          <a:xfrm>
            <a:off x="1103924" y="5917028"/>
            <a:ext cx="6945922" cy="68677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dirty="0" smtClean="0"/>
              <a:t>Index8.html</a:t>
            </a:r>
            <a:r>
              <a:rPr lang="ja-JP" altLang="en-US" dirty="0" smtClean="0"/>
              <a:t>ファイルの「</a:t>
            </a:r>
            <a:r>
              <a:rPr lang="en-US" altLang="ja-JP" dirty="0" smtClean="0"/>
              <a:t>JS</a:t>
            </a:r>
            <a:r>
              <a:rPr lang="ja-JP" altLang="en-US" dirty="0" smtClean="0"/>
              <a:t>読み込み」の下に</a:t>
            </a:r>
            <a:endParaRPr lang="en-US" altLang="ja-JP" dirty="0" smtClean="0"/>
          </a:p>
          <a:p>
            <a:pPr algn="ctr"/>
            <a:r>
              <a:rPr lang="en-US" altLang="ja-JP" dirty="0" smtClean="0"/>
              <a:t>script8.js</a:t>
            </a:r>
            <a:r>
              <a:rPr lang="ja-JP" altLang="en-US" dirty="0" smtClean="0"/>
              <a:t>を貼り付けています</a:t>
            </a:r>
            <a:endParaRPr kumimoji="1" lang="ja-JP" altLang="en-US" dirty="0"/>
          </a:p>
        </p:txBody>
      </p:sp>
      <p:sp>
        <p:nvSpPr>
          <p:cNvPr id="5" name="正方形/長方形 4"/>
          <p:cNvSpPr/>
          <p:nvPr/>
        </p:nvSpPr>
        <p:spPr>
          <a:xfrm>
            <a:off x="558800" y="566615"/>
            <a:ext cx="8128000" cy="889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dirty="0" smtClean="0"/>
              <a:t>東京マラソンのコースをアニメーションで動かします！</a:t>
            </a:r>
          </a:p>
          <a:p>
            <a:pPr algn="ctr"/>
            <a:r>
              <a:rPr lang="ja-JP" altLang="en-US" dirty="0" smtClean="0"/>
              <a:t>「全体」「前半」「後半」でボタンを付けてみました</a:t>
            </a:r>
            <a:endParaRPr kumimoji="1" lang="en-US" altLang="ja-JP" dirty="0" smtClean="0"/>
          </a:p>
        </p:txBody>
      </p:sp>
    </p:spTree>
    <p:extLst>
      <p:ext uri="{BB962C8B-B14F-4D97-AF65-F5344CB8AC3E}">
        <p14:creationId xmlns:p14="http://schemas.microsoft.com/office/powerpoint/2010/main" val="398478931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C1AFE419-7324-4948-85A6-7421EDCAF954}" type="slidenum">
              <a:rPr kumimoji="1" lang="ja-JP" altLang="en-US" smtClean="0"/>
              <a:t>58</a:t>
            </a:fld>
            <a:endParaRPr kumimoji="1" lang="ja-JP" altLang="en-US"/>
          </a:p>
        </p:txBody>
      </p:sp>
      <p:pic>
        <p:nvPicPr>
          <p:cNvPr id="6" name="図 5" descr="スクリーンショット 2016-12-22 14.38.14.png"/>
          <p:cNvPicPr>
            <a:picLocks noChangeAspect="1"/>
          </p:cNvPicPr>
          <p:nvPr/>
        </p:nvPicPr>
        <p:blipFill rotWithShape="1">
          <a:blip r:embed="rId2">
            <a:extLst>
              <a:ext uri="{28A0092B-C50C-407E-A947-70E740481C1C}">
                <a14:useLocalDpi xmlns:a14="http://schemas.microsoft.com/office/drawing/2010/main" val="0"/>
              </a:ext>
            </a:extLst>
          </a:blip>
          <a:srcRect t="2231" b="2057"/>
          <a:stretch/>
        </p:blipFill>
        <p:spPr>
          <a:xfrm>
            <a:off x="918308" y="1436075"/>
            <a:ext cx="7307999" cy="4611078"/>
          </a:xfrm>
          <a:prstGeom prst="rect">
            <a:avLst/>
          </a:prstGeom>
        </p:spPr>
      </p:pic>
      <p:sp>
        <p:nvSpPr>
          <p:cNvPr id="5" name="正方形/長方形 4"/>
          <p:cNvSpPr/>
          <p:nvPr/>
        </p:nvSpPr>
        <p:spPr>
          <a:xfrm>
            <a:off x="558800" y="566615"/>
            <a:ext cx="8128000" cy="889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dirty="0" smtClean="0"/>
              <a:t>東京マラソンのコースをアニメーションで動かします！</a:t>
            </a:r>
          </a:p>
          <a:p>
            <a:pPr algn="ctr"/>
            <a:r>
              <a:rPr lang="ja-JP" altLang="en-US" dirty="0" smtClean="0"/>
              <a:t>「全体」「前半」「後半」でボタンを付けてみました（色替えバージョン）</a:t>
            </a:r>
            <a:endParaRPr kumimoji="1" lang="en-US" altLang="ja-JP" dirty="0" smtClean="0"/>
          </a:p>
        </p:txBody>
      </p:sp>
      <p:sp>
        <p:nvSpPr>
          <p:cNvPr id="9" name="正方形/長方形 8"/>
          <p:cNvSpPr/>
          <p:nvPr/>
        </p:nvSpPr>
        <p:spPr>
          <a:xfrm>
            <a:off x="1103924" y="6034704"/>
            <a:ext cx="6945922" cy="68677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dirty="0" smtClean="0"/>
              <a:t>Index9.html</a:t>
            </a:r>
            <a:r>
              <a:rPr lang="ja-JP" altLang="en-US" dirty="0" smtClean="0"/>
              <a:t>ファイルの「</a:t>
            </a:r>
            <a:r>
              <a:rPr lang="en-US" altLang="ja-JP" dirty="0" smtClean="0"/>
              <a:t>JS</a:t>
            </a:r>
            <a:r>
              <a:rPr lang="ja-JP" altLang="en-US" dirty="0" smtClean="0"/>
              <a:t>読み込み」の下に</a:t>
            </a:r>
            <a:endParaRPr lang="en-US" altLang="ja-JP" dirty="0" smtClean="0"/>
          </a:p>
          <a:p>
            <a:pPr algn="ctr"/>
            <a:r>
              <a:rPr lang="en-US" altLang="ja-JP" dirty="0" smtClean="0"/>
              <a:t>script9.js</a:t>
            </a:r>
            <a:r>
              <a:rPr lang="ja-JP" altLang="en-US" dirty="0" smtClean="0"/>
              <a:t>を貼り付けています</a:t>
            </a:r>
            <a:endParaRPr kumimoji="1" lang="ja-JP" altLang="en-US" dirty="0"/>
          </a:p>
        </p:txBody>
      </p:sp>
    </p:spTree>
    <p:extLst>
      <p:ext uri="{BB962C8B-B14F-4D97-AF65-F5344CB8AC3E}">
        <p14:creationId xmlns:p14="http://schemas.microsoft.com/office/powerpoint/2010/main" val="907238933"/>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C1AFE419-7324-4948-85A6-7421EDCAF954}" type="slidenum">
              <a:rPr kumimoji="1" lang="ja-JP" altLang="en-US" smtClean="0"/>
              <a:t>59</a:t>
            </a:fld>
            <a:endParaRPr kumimoji="1" lang="ja-JP" altLang="en-US"/>
          </a:p>
        </p:txBody>
      </p:sp>
      <p:sp>
        <p:nvSpPr>
          <p:cNvPr id="5" name="正方形/長方形 4"/>
          <p:cNvSpPr/>
          <p:nvPr/>
        </p:nvSpPr>
        <p:spPr>
          <a:xfrm>
            <a:off x="558800" y="566615"/>
            <a:ext cx="8128000" cy="61546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dirty="0" smtClean="0"/>
              <a:t>距離ごとのボタンを押すと</a:t>
            </a:r>
            <a:r>
              <a:rPr lang="en-US" altLang="ja-JP" dirty="0" smtClean="0"/>
              <a:t> </a:t>
            </a:r>
            <a:r>
              <a:rPr lang="ja-JP" altLang="en-US" dirty="0" smtClean="0"/>
              <a:t>ズームします</a:t>
            </a:r>
            <a:endParaRPr kumimoji="1" lang="ja-JP" altLang="en-US" dirty="0" smtClean="0"/>
          </a:p>
        </p:txBody>
      </p:sp>
      <p:sp>
        <p:nvSpPr>
          <p:cNvPr id="9" name="正方形/長方形 8"/>
          <p:cNvSpPr/>
          <p:nvPr/>
        </p:nvSpPr>
        <p:spPr>
          <a:xfrm>
            <a:off x="1103924" y="5790479"/>
            <a:ext cx="6945922" cy="68677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dirty="0" smtClean="0"/>
              <a:t>Index10.html</a:t>
            </a:r>
            <a:r>
              <a:rPr lang="ja-JP" altLang="en-US" dirty="0" smtClean="0"/>
              <a:t>ファイルの「</a:t>
            </a:r>
            <a:r>
              <a:rPr lang="en-US" altLang="ja-JP" dirty="0" smtClean="0"/>
              <a:t>JS</a:t>
            </a:r>
            <a:r>
              <a:rPr lang="ja-JP" altLang="en-US" dirty="0" smtClean="0"/>
              <a:t>読み込み」の下に</a:t>
            </a:r>
            <a:endParaRPr lang="en-US" altLang="ja-JP" dirty="0" smtClean="0"/>
          </a:p>
          <a:p>
            <a:pPr algn="ctr"/>
            <a:r>
              <a:rPr lang="en-US" altLang="ja-JP" dirty="0" smtClean="0"/>
              <a:t>script10.js</a:t>
            </a:r>
            <a:r>
              <a:rPr lang="ja-JP" altLang="en-US" dirty="0" smtClean="0"/>
              <a:t>を貼り付けています</a:t>
            </a:r>
            <a:endParaRPr kumimoji="1" lang="ja-JP" altLang="en-US" dirty="0"/>
          </a:p>
        </p:txBody>
      </p:sp>
      <p:pic>
        <p:nvPicPr>
          <p:cNvPr id="2" name="図 1" descr="スクリーンショット 2016-12-22 14.47.2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7159" y="1428940"/>
            <a:ext cx="7307986" cy="4047957"/>
          </a:xfrm>
          <a:prstGeom prst="rect">
            <a:avLst/>
          </a:prstGeom>
        </p:spPr>
      </p:pic>
    </p:spTree>
    <p:extLst>
      <p:ext uri="{BB962C8B-B14F-4D97-AF65-F5344CB8AC3E}">
        <p14:creationId xmlns:p14="http://schemas.microsoft.com/office/powerpoint/2010/main" val="236607665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457200" y="141864"/>
            <a:ext cx="8229600" cy="1600438"/>
          </a:xfrm>
          <a:prstGeom prst="rect">
            <a:avLst/>
          </a:prstGeom>
          <a:noFill/>
        </p:spPr>
        <p:txBody>
          <a:bodyPr wrap="square" rtlCol="0">
            <a:spAutoFit/>
          </a:bodyPr>
          <a:lstStyle/>
          <a:p>
            <a:r>
              <a:rPr lang="ja-JP" altLang="en-US" sz="2000" dirty="0" smtClean="0"/>
              <a:t>（３）ポイントデータの入力</a:t>
            </a:r>
            <a:endParaRPr lang="en-US" altLang="ja-JP" sz="2000" dirty="0" smtClean="0"/>
          </a:p>
          <a:p>
            <a:endParaRPr lang="en-US" altLang="ja-JP" sz="800" dirty="0" smtClean="0"/>
          </a:p>
          <a:p>
            <a:r>
              <a:rPr lang="en-US" altLang="ja-JP" dirty="0" smtClean="0"/>
              <a:t>① </a:t>
            </a:r>
            <a:r>
              <a:rPr lang="ja-JP" altLang="en-US" dirty="0" smtClean="0"/>
              <a:t>ポイントを入力したい場所に</a:t>
            </a:r>
            <a:r>
              <a:rPr lang="en-US" altLang="ja-JP" dirty="0" smtClean="0"/>
              <a:t> </a:t>
            </a:r>
            <a:r>
              <a:rPr lang="ja-JP" altLang="en-US" dirty="0" smtClean="0"/>
              <a:t>背景地図を拡大する</a:t>
            </a:r>
            <a:endParaRPr lang="en-US" altLang="ja-JP" dirty="0" smtClean="0"/>
          </a:p>
          <a:p>
            <a:endParaRPr lang="en-US" altLang="ja-JP" sz="800" dirty="0"/>
          </a:p>
          <a:p>
            <a:r>
              <a:rPr lang="en-US" altLang="ja-JP" dirty="0" smtClean="0"/>
              <a:t>② </a:t>
            </a:r>
            <a:r>
              <a:rPr lang="ja-JP" altLang="en-US" dirty="0" smtClean="0"/>
              <a:t>編集</a:t>
            </a:r>
            <a:r>
              <a:rPr lang="ja-JP" altLang="en-US" dirty="0"/>
              <a:t>モード</a:t>
            </a:r>
            <a:r>
              <a:rPr lang="ja-JP" altLang="en-US" dirty="0" smtClean="0"/>
              <a:t>切替</a:t>
            </a:r>
            <a:r>
              <a:rPr lang="en-US" altLang="ja-JP" dirty="0" smtClean="0"/>
              <a:t> </a:t>
            </a:r>
            <a:r>
              <a:rPr lang="en-US" altLang="ja-JP" dirty="0"/>
              <a:t>▶︎︎ </a:t>
            </a:r>
            <a:r>
              <a:rPr lang="ja-JP" altLang="en-US" dirty="0" smtClean="0"/>
              <a:t>地物</a:t>
            </a:r>
            <a:r>
              <a:rPr lang="ja-JP" altLang="en-US" dirty="0"/>
              <a:t>の</a:t>
            </a:r>
            <a:r>
              <a:rPr lang="ja-JP" altLang="en-US" dirty="0" smtClean="0"/>
              <a:t>追加をクリック</a:t>
            </a:r>
            <a:endParaRPr lang="en-US" altLang="ja-JP" dirty="0" smtClean="0"/>
          </a:p>
          <a:p>
            <a:endParaRPr lang="en-US" altLang="ja-JP" sz="800" dirty="0" smtClean="0"/>
          </a:p>
          <a:p>
            <a:r>
              <a:rPr lang="en-US" altLang="ja-JP" dirty="0" smtClean="0"/>
              <a:t>③ </a:t>
            </a:r>
            <a:r>
              <a:rPr lang="ja-JP" altLang="en-US" dirty="0" smtClean="0"/>
              <a:t>オンプロット</a:t>
            </a:r>
            <a:r>
              <a:rPr lang="ja-JP" altLang="en-US" dirty="0"/>
              <a:t>したい場所に地図を拡大</a:t>
            </a:r>
            <a:r>
              <a:rPr lang="en-US" altLang="ja-JP" dirty="0"/>
              <a:t> </a:t>
            </a:r>
            <a:r>
              <a:rPr lang="en-US" altLang="ja-JP" dirty="0" smtClean="0"/>
              <a:t>▶︎ </a:t>
            </a:r>
            <a:r>
              <a:rPr lang="ja-JP" altLang="en-US" dirty="0" smtClean="0"/>
              <a:t>ポイント</a:t>
            </a:r>
            <a:r>
              <a:rPr lang="ja-JP" altLang="en-US" dirty="0"/>
              <a:t>を</a:t>
            </a:r>
            <a:r>
              <a:rPr lang="ja-JP" altLang="en-US" dirty="0" smtClean="0"/>
              <a:t>決定</a:t>
            </a:r>
            <a:r>
              <a:rPr lang="en-US" altLang="ja-JP" dirty="0" smtClean="0"/>
              <a:t> ▶︎ </a:t>
            </a:r>
            <a:r>
              <a:rPr lang="ja-JP" altLang="en-US" dirty="0" smtClean="0"/>
              <a:t>左クリック　</a:t>
            </a:r>
            <a:endParaRPr lang="ja-JP" altLang="en-US" dirty="0" smtClean="0">
              <a:effectLst/>
            </a:endParaRPr>
          </a:p>
        </p:txBody>
      </p:sp>
      <p:pic>
        <p:nvPicPr>
          <p:cNvPr id="6" name="図 5" descr="スクリーンショット 2016-11-05 10.55.46.png"/>
          <p:cNvPicPr>
            <a:picLocks noChangeAspect="1"/>
          </p:cNvPicPr>
          <p:nvPr/>
        </p:nvPicPr>
        <p:blipFill rotWithShape="1">
          <a:blip r:embed="rId2">
            <a:extLst>
              <a:ext uri="{28A0092B-C50C-407E-A947-70E740481C1C}">
                <a14:useLocalDpi xmlns:a14="http://schemas.microsoft.com/office/drawing/2010/main" val="0"/>
              </a:ext>
            </a:extLst>
          </a:blip>
          <a:srcRect b="63299"/>
          <a:stretch/>
        </p:blipFill>
        <p:spPr>
          <a:xfrm>
            <a:off x="656146" y="1764914"/>
            <a:ext cx="7694083" cy="1720234"/>
          </a:xfrm>
          <a:prstGeom prst="rect">
            <a:avLst/>
          </a:prstGeom>
        </p:spPr>
      </p:pic>
      <p:sp>
        <p:nvSpPr>
          <p:cNvPr id="7" name="テキスト ボックス 6"/>
          <p:cNvSpPr txBox="1"/>
          <p:nvPr/>
        </p:nvSpPr>
        <p:spPr>
          <a:xfrm>
            <a:off x="457200" y="3572330"/>
            <a:ext cx="8147050" cy="615553"/>
          </a:xfrm>
          <a:prstGeom prst="rect">
            <a:avLst/>
          </a:prstGeom>
          <a:noFill/>
        </p:spPr>
        <p:txBody>
          <a:bodyPr wrap="square" rtlCol="0">
            <a:spAutoFit/>
          </a:bodyPr>
          <a:lstStyle/>
          <a:p>
            <a:r>
              <a:rPr lang="en-US" altLang="ja-JP" dirty="0" smtClean="0"/>
              <a:t>④ </a:t>
            </a:r>
            <a:r>
              <a:rPr lang="ja-JP" altLang="en-US" dirty="0" smtClean="0"/>
              <a:t>属性</a:t>
            </a:r>
            <a:r>
              <a:rPr lang="ja-JP" altLang="en-US" dirty="0"/>
              <a:t>データを</a:t>
            </a:r>
            <a:r>
              <a:rPr lang="ja-JP" altLang="en-US" dirty="0" smtClean="0"/>
              <a:t>入力</a:t>
            </a:r>
            <a:r>
              <a:rPr lang="en-US" altLang="ja-JP" dirty="0" smtClean="0"/>
              <a:t> </a:t>
            </a:r>
            <a:r>
              <a:rPr lang="en-US" altLang="ja-JP" sz="1600" dirty="0" smtClean="0"/>
              <a:t>▶︎ </a:t>
            </a:r>
            <a:r>
              <a:rPr lang="ja-JP" altLang="en-US" sz="1600" dirty="0" smtClean="0"/>
              <a:t>「ＯＫ」ボタン</a:t>
            </a:r>
            <a:endParaRPr lang="en-US" altLang="ja-JP" sz="1600" dirty="0"/>
          </a:p>
          <a:p>
            <a:r>
              <a:rPr lang="en-US" altLang="ja-JP" sz="1600" dirty="0" smtClean="0"/>
              <a:t>※ </a:t>
            </a:r>
            <a:r>
              <a:rPr lang="ja-JP" altLang="en-US" sz="1600" dirty="0" smtClean="0"/>
              <a:t>日付型</a:t>
            </a:r>
            <a:r>
              <a:rPr lang="ja-JP" altLang="en-US" sz="1600" dirty="0"/>
              <a:t>は「</a:t>
            </a:r>
            <a:r>
              <a:rPr lang="en-US" altLang="ja-JP" sz="1600" dirty="0"/>
              <a:t>2016-01-01</a:t>
            </a:r>
            <a:r>
              <a:rPr lang="ja-JP" altLang="en-US" sz="1600" dirty="0"/>
              <a:t>」のようにゼロを加えて</a:t>
            </a:r>
            <a:r>
              <a:rPr lang="en-US" altLang="ja-JP" sz="1600" dirty="0"/>
              <a:t>2</a:t>
            </a:r>
            <a:r>
              <a:rPr lang="ja-JP" altLang="en-US" sz="1600" dirty="0"/>
              <a:t>文字に</a:t>
            </a:r>
            <a:r>
              <a:rPr lang="ja-JP" altLang="en-US" sz="1600" dirty="0" smtClean="0"/>
              <a:t>したフォーマット</a:t>
            </a:r>
            <a:r>
              <a:rPr lang="ja-JP" altLang="en-US" sz="1600" dirty="0"/>
              <a:t>で入力する</a:t>
            </a:r>
            <a:r>
              <a:rPr lang="ja-JP" altLang="en-US" sz="1600" dirty="0" smtClean="0"/>
              <a:t>必要</a:t>
            </a:r>
            <a:endParaRPr kumimoji="1" lang="ja-JP" altLang="en-US" sz="1600" dirty="0"/>
          </a:p>
        </p:txBody>
      </p:sp>
      <p:sp>
        <p:nvSpPr>
          <p:cNvPr id="8" name="円/楕円 7"/>
          <p:cNvSpPr/>
          <p:nvPr/>
        </p:nvSpPr>
        <p:spPr>
          <a:xfrm>
            <a:off x="899584" y="1894420"/>
            <a:ext cx="465666" cy="380999"/>
          </a:xfrm>
          <a:prstGeom prst="ellipse">
            <a:avLst/>
          </a:prstGeom>
          <a:noFill/>
          <a:ln w="28575"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円/楕円 9"/>
          <p:cNvSpPr/>
          <p:nvPr/>
        </p:nvSpPr>
        <p:spPr>
          <a:xfrm>
            <a:off x="1464721" y="1898658"/>
            <a:ext cx="465666" cy="380999"/>
          </a:xfrm>
          <a:prstGeom prst="ellipse">
            <a:avLst/>
          </a:prstGeom>
          <a:noFill/>
          <a:ln w="28575"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角丸四角形吹き出し 10"/>
          <p:cNvSpPr/>
          <p:nvPr/>
        </p:nvSpPr>
        <p:spPr>
          <a:xfrm>
            <a:off x="1195917" y="2624658"/>
            <a:ext cx="1926166" cy="550334"/>
          </a:xfrm>
          <a:prstGeom prst="wedgeRoundRectCallout">
            <a:avLst>
              <a:gd name="adj1" fmla="val -49122"/>
              <a:gd name="adj2" fmla="val -112500"/>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t>編集モード切替ボタン</a:t>
            </a:r>
            <a:endParaRPr kumimoji="1" lang="ja-JP" altLang="en-US" dirty="0"/>
          </a:p>
        </p:txBody>
      </p:sp>
      <p:sp>
        <p:nvSpPr>
          <p:cNvPr id="12" name="角丸四角形吹き出し 11"/>
          <p:cNvSpPr/>
          <p:nvPr/>
        </p:nvSpPr>
        <p:spPr>
          <a:xfrm>
            <a:off x="2628859" y="1983333"/>
            <a:ext cx="2281807" cy="550334"/>
          </a:xfrm>
          <a:prstGeom prst="wedgeRoundRectCallout">
            <a:avLst>
              <a:gd name="adj1" fmla="val -80198"/>
              <a:gd name="adj2" fmla="val -22115"/>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t>地物の追加</a:t>
            </a:r>
            <a:r>
              <a:rPr kumimoji="1" lang="ja-JP" altLang="en-US" dirty="0" smtClean="0"/>
              <a:t>ボタン</a:t>
            </a:r>
            <a:endParaRPr kumimoji="1" lang="ja-JP" altLang="en-US" dirty="0"/>
          </a:p>
        </p:txBody>
      </p:sp>
      <p:pic>
        <p:nvPicPr>
          <p:cNvPr id="13" name="図 12" descr="スクリーンショット 2016-11-05 11.08.59.png"/>
          <p:cNvPicPr>
            <a:picLocks noChangeAspect="1"/>
          </p:cNvPicPr>
          <p:nvPr/>
        </p:nvPicPr>
        <p:blipFill rotWithShape="1">
          <a:blip r:embed="rId3">
            <a:extLst>
              <a:ext uri="{28A0092B-C50C-407E-A947-70E740481C1C}">
                <a14:useLocalDpi xmlns:a14="http://schemas.microsoft.com/office/drawing/2010/main" val="0"/>
              </a:ext>
            </a:extLst>
          </a:blip>
          <a:srcRect b="26911"/>
          <a:stretch/>
        </p:blipFill>
        <p:spPr>
          <a:xfrm>
            <a:off x="656146" y="4203541"/>
            <a:ext cx="7694083" cy="1279449"/>
          </a:xfrm>
          <a:prstGeom prst="rect">
            <a:avLst/>
          </a:prstGeom>
        </p:spPr>
      </p:pic>
      <p:sp>
        <p:nvSpPr>
          <p:cNvPr id="14" name="テキスト ボックス 13"/>
          <p:cNvSpPr txBox="1"/>
          <p:nvPr/>
        </p:nvSpPr>
        <p:spPr>
          <a:xfrm>
            <a:off x="453458" y="5551377"/>
            <a:ext cx="8043333" cy="769441"/>
          </a:xfrm>
          <a:prstGeom prst="rect">
            <a:avLst/>
          </a:prstGeom>
          <a:noFill/>
        </p:spPr>
        <p:txBody>
          <a:bodyPr wrap="square" rtlCol="0">
            <a:spAutoFit/>
          </a:bodyPr>
          <a:lstStyle/>
          <a:p>
            <a:r>
              <a:rPr lang="en-US" altLang="ja-JP" dirty="0" smtClean="0"/>
              <a:t>⑤ </a:t>
            </a:r>
            <a:r>
              <a:rPr lang="ja-JP" altLang="en-US" dirty="0" smtClean="0"/>
              <a:t>ポイントをさらに</a:t>
            </a:r>
            <a:r>
              <a:rPr lang="ja-JP" altLang="en-US" dirty="0"/>
              <a:t>追加する</a:t>
            </a:r>
            <a:r>
              <a:rPr lang="ja-JP" altLang="en-US" dirty="0" smtClean="0"/>
              <a:t>なら左クリック</a:t>
            </a:r>
            <a:endParaRPr lang="en-US" altLang="ja-JP" dirty="0" smtClean="0"/>
          </a:p>
          <a:p>
            <a:endParaRPr lang="en-US" altLang="ja-JP" sz="800" dirty="0"/>
          </a:p>
          <a:p>
            <a:r>
              <a:rPr lang="en-US" altLang="ja-JP" dirty="0" smtClean="0"/>
              <a:t>⑥ </a:t>
            </a:r>
            <a:r>
              <a:rPr lang="ja-JP" altLang="en-US" dirty="0" smtClean="0"/>
              <a:t>「編集モード切替」ホ</a:t>
            </a:r>
            <a:r>
              <a:rPr lang="ja-JP" altLang="en-US" dirty="0"/>
              <a:t>゙タンをオフにすれは</a:t>
            </a:r>
            <a:r>
              <a:rPr lang="ja-JP" altLang="en-US" dirty="0" smtClean="0"/>
              <a:t>゙保存される </a:t>
            </a:r>
            <a:endParaRPr lang="ja-JP" altLang="en-US" dirty="0"/>
          </a:p>
        </p:txBody>
      </p:sp>
      <p:sp>
        <p:nvSpPr>
          <p:cNvPr id="2" name="スライド番号プレースホルダー 1"/>
          <p:cNvSpPr>
            <a:spLocks noGrp="1"/>
          </p:cNvSpPr>
          <p:nvPr>
            <p:ph type="sldNum" sz="quarter" idx="12"/>
          </p:nvPr>
        </p:nvSpPr>
        <p:spPr/>
        <p:txBody>
          <a:bodyPr/>
          <a:lstStyle/>
          <a:p>
            <a:fld id="{C1AFE419-7324-4948-85A6-7421EDCAF954}" type="slidenum">
              <a:rPr kumimoji="1" lang="ja-JP" altLang="en-US" smtClean="0"/>
              <a:t>6</a:t>
            </a:fld>
            <a:endParaRPr kumimoji="1" lang="ja-JP" altLang="en-US"/>
          </a:p>
        </p:txBody>
      </p:sp>
    </p:spTree>
    <p:extLst>
      <p:ext uri="{BB962C8B-B14F-4D97-AF65-F5344CB8AC3E}">
        <p14:creationId xmlns:p14="http://schemas.microsoft.com/office/powerpoint/2010/main" val="295786996"/>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947063"/>
          </a:xfrm>
        </p:spPr>
        <p:txBody>
          <a:bodyPr>
            <a:normAutofit fontScale="90000"/>
          </a:bodyPr>
          <a:lstStyle/>
          <a:p>
            <a:r>
              <a:rPr lang="ja-JP" altLang="en-US" dirty="0" smtClean="0"/>
              <a:t>参考：</a:t>
            </a:r>
            <a:r>
              <a:rPr lang="en-US" altLang="ja-JP" dirty="0" err="1" smtClean="0"/>
              <a:t>geojson.io</a:t>
            </a:r>
            <a:r>
              <a:rPr lang="en-US" altLang="ja-JP" dirty="0" smtClean="0"/>
              <a:t> </a:t>
            </a:r>
            <a:r>
              <a:rPr lang="ja-JP" altLang="en-US" dirty="0" smtClean="0"/>
              <a:t>地理空間データ作成</a:t>
            </a:r>
            <a:endParaRPr lang="en-US" altLang="ja-JP" dirty="0"/>
          </a:p>
        </p:txBody>
      </p:sp>
      <p:sp>
        <p:nvSpPr>
          <p:cNvPr id="3" name="テキスト ボックス 2"/>
          <p:cNvSpPr txBox="1"/>
          <p:nvPr/>
        </p:nvSpPr>
        <p:spPr>
          <a:xfrm>
            <a:off x="457200" y="1441132"/>
            <a:ext cx="8229600" cy="1138773"/>
          </a:xfrm>
          <a:prstGeom prst="rect">
            <a:avLst/>
          </a:prstGeom>
          <a:noFill/>
        </p:spPr>
        <p:txBody>
          <a:bodyPr wrap="square" rtlCol="0">
            <a:spAutoFit/>
          </a:bodyPr>
          <a:lstStyle/>
          <a:p>
            <a:r>
              <a:rPr lang="en-US" altLang="ja-JP" sz="2000" dirty="0" smtClean="0"/>
              <a:t>☆ </a:t>
            </a:r>
            <a:r>
              <a:rPr lang="en-US" altLang="ja-JP" sz="2000" dirty="0" err="1" smtClean="0"/>
              <a:t>geoJSON</a:t>
            </a:r>
            <a:r>
              <a:rPr lang="ja-JP" altLang="en-US" sz="2000" dirty="0" smtClean="0"/>
              <a:t>データの作成・編集・共有を行うことができる</a:t>
            </a:r>
            <a:r>
              <a:rPr lang="en-US" altLang="ja-JP" sz="2000" dirty="0" smtClean="0"/>
              <a:t>WEB</a:t>
            </a:r>
            <a:r>
              <a:rPr lang="ja-JP" altLang="en-US" sz="2000" dirty="0" smtClean="0"/>
              <a:t>サービス</a:t>
            </a:r>
            <a:endParaRPr lang="en-US" altLang="ja-JP" sz="2000" dirty="0" smtClean="0"/>
          </a:p>
          <a:p>
            <a:endParaRPr lang="en-US" altLang="ja-JP" sz="800" dirty="0"/>
          </a:p>
          <a:p>
            <a:r>
              <a:rPr lang="en-US" altLang="ja-JP" sz="2000" dirty="0" smtClean="0"/>
              <a:t>☆ </a:t>
            </a:r>
            <a:r>
              <a:rPr lang="ja-JP" altLang="en-US" sz="2000" dirty="0" smtClean="0"/>
              <a:t>エディタを使ってマーカーの設置や、ライン（線）、ポリゴン（面）情報を作成し</a:t>
            </a:r>
            <a:r>
              <a:rPr lang="en-US" altLang="ja-JP" sz="2000" dirty="0" smtClean="0"/>
              <a:t> </a:t>
            </a:r>
            <a:r>
              <a:rPr lang="ja-JP" altLang="en-US" sz="2000" dirty="0" smtClean="0"/>
              <a:t>属性情報の編集などを行うことができる</a:t>
            </a:r>
            <a:endParaRPr lang="en-US" altLang="ja-JP" sz="2000" dirty="0" smtClean="0"/>
          </a:p>
        </p:txBody>
      </p:sp>
      <p:sp>
        <p:nvSpPr>
          <p:cNvPr id="4" name="スライド番号プレースホルダー 3"/>
          <p:cNvSpPr>
            <a:spLocks noGrp="1"/>
          </p:cNvSpPr>
          <p:nvPr>
            <p:ph type="sldNum" sz="quarter" idx="12"/>
          </p:nvPr>
        </p:nvSpPr>
        <p:spPr/>
        <p:txBody>
          <a:bodyPr/>
          <a:lstStyle/>
          <a:p>
            <a:fld id="{C1AFE419-7324-4948-85A6-7421EDCAF954}" type="slidenum">
              <a:rPr kumimoji="1" lang="ja-JP" altLang="en-US" smtClean="0"/>
              <a:t>60</a:t>
            </a:fld>
            <a:endParaRPr kumimoji="1" lang="ja-JP" altLang="en-US"/>
          </a:p>
        </p:txBody>
      </p:sp>
      <p:pic>
        <p:nvPicPr>
          <p:cNvPr id="5" name="図 4" descr="スクリーンショット 2016-11-07 2.06.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686544"/>
            <a:ext cx="7959049" cy="3741859"/>
          </a:xfrm>
          <a:prstGeom prst="rect">
            <a:avLst/>
          </a:prstGeom>
        </p:spPr>
      </p:pic>
    </p:spTree>
    <p:extLst>
      <p:ext uri="{BB962C8B-B14F-4D97-AF65-F5344CB8AC3E}">
        <p14:creationId xmlns:p14="http://schemas.microsoft.com/office/powerpoint/2010/main" val="144778187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C1AFE419-7324-4948-85A6-7421EDCAF954}" type="slidenum">
              <a:rPr kumimoji="1" lang="ja-JP" altLang="en-US" smtClean="0"/>
              <a:t>61</a:t>
            </a:fld>
            <a:endParaRPr kumimoji="1" lang="ja-JP" altLang="en-US"/>
          </a:p>
        </p:txBody>
      </p:sp>
      <p:sp>
        <p:nvSpPr>
          <p:cNvPr id="4" name="テキスト ボックス 3"/>
          <p:cNvSpPr txBox="1"/>
          <p:nvPr/>
        </p:nvSpPr>
        <p:spPr>
          <a:xfrm>
            <a:off x="820615" y="1592385"/>
            <a:ext cx="7512539" cy="1877437"/>
          </a:xfrm>
          <a:prstGeom prst="rect">
            <a:avLst/>
          </a:prstGeom>
          <a:noFill/>
        </p:spPr>
        <p:txBody>
          <a:bodyPr wrap="square" rtlCol="0">
            <a:spAutoFit/>
          </a:bodyPr>
          <a:lstStyle/>
          <a:p>
            <a:pPr algn="ctr"/>
            <a:r>
              <a:rPr kumimoji="1" lang="ja-JP" altLang="en-US" sz="4000" dirty="0" smtClean="0"/>
              <a:t>お疲れさまでした！</a:t>
            </a:r>
            <a:endParaRPr kumimoji="1" lang="en-US" altLang="ja-JP" sz="4000" dirty="0" smtClean="0"/>
          </a:p>
          <a:p>
            <a:pPr algn="ctr"/>
            <a:endParaRPr lang="en-US" altLang="ja-JP" sz="4000" dirty="0"/>
          </a:p>
          <a:p>
            <a:pPr algn="ctr"/>
            <a:r>
              <a:rPr kumimoji="1" lang="ja-JP" altLang="en-US" sz="3600" dirty="0" smtClean="0"/>
              <a:t>詳しいことは専門家に聞いて下さい</a:t>
            </a:r>
            <a:endParaRPr kumimoji="1" lang="ja-JP" altLang="en-US" sz="3600" dirty="0"/>
          </a:p>
        </p:txBody>
      </p:sp>
    </p:spTree>
    <p:extLst>
      <p:ext uri="{BB962C8B-B14F-4D97-AF65-F5344CB8AC3E}">
        <p14:creationId xmlns:p14="http://schemas.microsoft.com/office/powerpoint/2010/main" val="1218277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こうなります！</a:t>
            </a:r>
            <a:endParaRPr kumimoji="1" lang="ja-JP" altLang="en-US" dirty="0"/>
          </a:p>
        </p:txBody>
      </p:sp>
      <p:sp>
        <p:nvSpPr>
          <p:cNvPr id="3" name="スライド番号プレースホルダー 2"/>
          <p:cNvSpPr>
            <a:spLocks noGrp="1"/>
          </p:cNvSpPr>
          <p:nvPr>
            <p:ph type="sldNum" sz="quarter" idx="12"/>
          </p:nvPr>
        </p:nvSpPr>
        <p:spPr/>
        <p:txBody>
          <a:bodyPr/>
          <a:lstStyle/>
          <a:p>
            <a:fld id="{C1AFE419-7324-4948-85A6-7421EDCAF954}" type="slidenum">
              <a:rPr kumimoji="1" lang="ja-JP" altLang="en-US" smtClean="0"/>
              <a:t>7</a:t>
            </a:fld>
            <a:endParaRPr kumimoji="1" lang="ja-JP" altLang="en-US"/>
          </a:p>
        </p:txBody>
      </p:sp>
      <p:pic>
        <p:nvPicPr>
          <p:cNvPr id="4" name="図 3" descr="スクリーンショット 2016-11-07 21.1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692" y="1417638"/>
            <a:ext cx="6731000" cy="4291633"/>
          </a:xfrm>
          <a:prstGeom prst="rect">
            <a:avLst/>
          </a:prstGeom>
        </p:spPr>
      </p:pic>
      <p:sp>
        <p:nvSpPr>
          <p:cNvPr id="5" name="正方形/長方形 4"/>
          <p:cNvSpPr/>
          <p:nvPr/>
        </p:nvSpPr>
        <p:spPr>
          <a:xfrm>
            <a:off x="3116385" y="5939692"/>
            <a:ext cx="3565769" cy="4166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t>完成形は</a:t>
            </a:r>
            <a:r>
              <a:rPr lang="en-US" altLang="ja-JP" dirty="0" smtClean="0"/>
              <a:t>sapporo3857.shp</a:t>
            </a:r>
            <a:endParaRPr kumimoji="1" lang="ja-JP" altLang="en-US" dirty="0"/>
          </a:p>
        </p:txBody>
      </p:sp>
    </p:spTree>
    <p:extLst>
      <p:ext uri="{BB962C8B-B14F-4D97-AF65-F5344CB8AC3E}">
        <p14:creationId xmlns:p14="http://schemas.microsoft.com/office/powerpoint/2010/main" val="883816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復習：</a:t>
            </a:r>
            <a:r>
              <a:rPr lang="en-US" altLang="ja-JP" dirty="0" smtClean="0"/>
              <a:t>EPSG</a:t>
            </a:r>
            <a:r>
              <a:rPr kumimoji="1" lang="en-US" altLang="ja-JP" dirty="0" smtClean="0"/>
              <a:t> 3857</a:t>
            </a:r>
            <a:r>
              <a:rPr kumimoji="1" lang="ja-JP" altLang="en-US" dirty="0" smtClean="0"/>
              <a:t>＆</a:t>
            </a:r>
            <a:r>
              <a:rPr lang="en-US" altLang="ja-JP" dirty="0" smtClean="0"/>
              <a:t>EPSG</a:t>
            </a:r>
            <a:r>
              <a:rPr kumimoji="1" lang="en-US" altLang="ja-JP" dirty="0" smtClean="0"/>
              <a:t> 4326</a:t>
            </a:r>
            <a:endParaRPr kumimoji="1" lang="ja-JP" altLang="en-US" dirty="0"/>
          </a:p>
        </p:txBody>
      </p:sp>
      <p:sp>
        <p:nvSpPr>
          <p:cNvPr id="3" name="テキスト ボックス 2"/>
          <p:cNvSpPr txBox="1"/>
          <p:nvPr/>
        </p:nvSpPr>
        <p:spPr>
          <a:xfrm>
            <a:off x="457200" y="1587506"/>
            <a:ext cx="8229600" cy="4708982"/>
          </a:xfrm>
          <a:prstGeom prst="rect">
            <a:avLst/>
          </a:prstGeom>
          <a:noFill/>
        </p:spPr>
        <p:txBody>
          <a:bodyPr wrap="square" rtlCol="0">
            <a:spAutoFit/>
          </a:bodyPr>
          <a:lstStyle/>
          <a:p>
            <a:r>
              <a:rPr kumimoji="1" lang="en-US" altLang="ja-JP" sz="2000" dirty="0" smtClean="0"/>
              <a:t>☆ </a:t>
            </a:r>
            <a:r>
              <a:rPr kumimoji="1" lang="ja-JP" altLang="en-US" sz="2000" dirty="0" smtClean="0"/>
              <a:t>地球上の任意の場所（位置）は</a:t>
            </a:r>
            <a:r>
              <a:rPr kumimoji="1" lang="en-US" altLang="ja-JP" sz="2000" dirty="0" smtClean="0"/>
              <a:t> </a:t>
            </a:r>
            <a:r>
              <a:rPr kumimoji="1" lang="ja-JP" altLang="en-US" sz="2000" dirty="0" smtClean="0"/>
              <a:t>「測地系」（地球に準拠する楕円体の形）と「投影座標系」（投影法及びその原点）で決まる</a:t>
            </a:r>
            <a:endParaRPr kumimoji="1" lang="en-US" altLang="ja-JP" sz="2000" dirty="0" smtClean="0"/>
          </a:p>
          <a:p>
            <a:r>
              <a:rPr lang="en-US" altLang="ja-JP" sz="2000" dirty="0" smtClean="0"/>
              <a:t>☆ CRS</a:t>
            </a:r>
            <a:r>
              <a:rPr lang="ja-JP" altLang="en-US" sz="2000" dirty="0" smtClean="0"/>
              <a:t>：測地系＋投影座標系の組み合わせ（</a:t>
            </a:r>
            <a:r>
              <a:rPr lang="en-US" altLang="ja-JP" sz="2000" dirty="0" smtClean="0"/>
              <a:t>EPSG</a:t>
            </a:r>
            <a:r>
              <a:rPr lang="ja-JP" altLang="en-US" sz="2000" dirty="0" smtClean="0"/>
              <a:t>コード）</a:t>
            </a:r>
            <a:endParaRPr lang="en-US" altLang="ja-JP" sz="2000" dirty="0" smtClean="0"/>
          </a:p>
          <a:p>
            <a:endParaRPr kumimoji="1" lang="en-US" altLang="ja-JP" sz="800" dirty="0"/>
          </a:p>
          <a:p>
            <a:r>
              <a:rPr lang="ja-JP" altLang="en-US" dirty="0" smtClean="0"/>
              <a:t>　</a:t>
            </a:r>
            <a:r>
              <a:rPr lang="en-US" altLang="ja-JP" dirty="0" smtClean="0"/>
              <a:t>【CRS 3857</a:t>
            </a:r>
            <a:r>
              <a:rPr lang="ja-JP" altLang="en-US" dirty="0" smtClean="0"/>
              <a:t>（</a:t>
            </a:r>
            <a:r>
              <a:rPr lang="en-US" altLang="ja-JP" dirty="0" smtClean="0"/>
              <a:t>web</a:t>
            </a:r>
            <a:r>
              <a:rPr lang="ja-JP" altLang="en-US" dirty="0" smtClean="0"/>
              <a:t>メルカトル）</a:t>
            </a:r>
            <a:r>
              <a:rPr lang="en-US" altLang="ja-JP" dirty="0" smtClean="0"/>
              <a:t>】</a:t>
            </a:r>
          </a:p>
          <a:p>
            <a:r>
              <a:rPr lang="ja-JP" altLang="en-US" dirty="0" smtClean="0"/>
              <a:t>　</a:t>
            </a:r>
            <a:r>
              <a:rPr lang="en-US" altLang="ja-JP" dirty="0" smtClean="0"/>
              <a:t>○</a:t>
            </a:r>
            <a:r>
              <a:rPr lang="ja-JP" altLang="en-US" dirty="0" smtClean="0"/>
              <a:t>測地系：</a:t>
            </a:r>
            <a:r>
              <a:rPr lang="en-US" altLang="ja-JP" u="sng" dirty="0" smtClean="0"/>
              <a:t>WGS84</a:t>
            </a:r>
            <a:r>
              <a:rPr lang="ja-JP" altLang="en-US" u="sng" dirty="0" smtClean="0"/>
              <a:t>球体</a:t>
            </a:r>
            <a:endParaRPr lang="en-US" altLang="ja-JP" u="sng" dirty="0" smtClean="0"/>
          </a:p>
          <a:p>
            <a:r>
              <a:rPr lang="ja-JP" altLang="en-US" dirty="0" smtClean="0"/>
              <a:t>　</a:t>
            </a:r>
            <a:r>
              <a:rPr lang="en-US" altLang="ja-JP" dirty="0" smtClean="0"/>
              <a:t>○</a:t>
            </a:r>
            <a:r>
              <a:rPr lang="ja-JP" altLang="en-US" dirty="0" smtClean="0"/>
              <a:t>投影座標系：</a:t>
            </a:r>
            <a:r>
              <a:rPr lang="en-US" altLang="ja-JP" u="sng" dirty="0">
                <a:solidFill>
                  <a:srgbClr val="000000"/>
                </a:solidFill>
              </a:rPr>
              <a:t>web</a:t>
            </a:r>
            <a:r>
              <a:rPr lang="ja-JP" altLang="en-US" u="sng" dirty="0" smtClean="0">
                <a:solidFill>
                  <a:srgbClr val="000000"/>
                </a:solidFill>
              </a:rPr>
              <a:t>メルカトル</a:t>
            </a:r>
            <a:endParaRPr lang="en-US" altLang="ja-JP" u="sng" dirty="0">
              <a:solidFill>
                <a:srgbClr val="000000"/>
              </a:solidFill>
            </a:endParaRPr>
          </a:p>
          <a:p>
            <a:r>
              <a:rPr lang="ja-JP" altLang="ja-JP" dirty="0">
                <a:solidFill>
                  <a:srgbClr val="000000"/>
                </a:solidFill>
              </a:rPr>
              <a:t>　</a:t>
            </a:r>
            <a:r>
              <a:rPr lang="ja-JP" altLang="en-US" dirty="0" smtClean="0">
                <a:solidFill>
                  <a:srgbClr val="000000"/>
                </a:solidFill>
              </a:rPr>
              <a:t>　</a:t>
            </a:r>
            <a:r>
              <a:rPr lang="en-US" altLang="ja-JP" dirty="0" smtClean="0">
                <a:solidFill>
                  <a:srgbClr val="000000"/>
                </a:solidFill>
              </a:rPr>
              <a:t>→</a:t>
            </a:r>
            <a:r>
              <a:rPr lang="ja-JP" altLang="ja-JP" dirty="0"/>
              <a:t>緯度</a:t>
            </a:r>
            <a:r>
              <a:rPr lang="en-US" altLang="ja-JP" dirty="0"/>
              <a:t>0</a:t>
            </a:r>
            <a:r>
              <a:rPr lang="ja-JP" altLang="ja-JP" dirty="0"/>
              <a:t>経度</a:t>
            </a:r>
            <a:r>
              <a:rPr lang="en-US" altLang="ja-JP" dirty="0"/>
              <a:t>0</a:t>
            </a:r>
            <a:r>
              <a:rPr lang="ja-JP" altLang="ja-JP" dirty="0"/>
              <a:t>の地点を原点としたメートル単位の直交座標</a:t>
            </a:r>
            <a:r>
              <a:rPr lang="en-US" altLang="ja-JP" dirty="0"/>
              <a:t/>
            </a:r>
            <a:br>
              <a:rPr lang="en-US" altLang="ja-JP" dirty="0"/>
            </a:br>
            <a:r>
              <a:rPr lang="ja-JP" altLang="en-US" dirty="0" smtClean="0"/>
              <a:t>　</a:t>
            </a:r>
            <a:r>
              <a:rPr lang="en-US" altLang="ja-JP" dirty="0" smtClean="0"/>
              <a:t>※</a:t>
            </a:r>
            <a:r>
              <a:rPr lang="en-US" altLang="ja-JP" dirty="0" err="1" smtClean="0"/>
              <a:t>google</a:t>
            </a:r>
            <a:r>
              <a:rPr lang="en-US" altLang="ja-JP" dirty="0" smtClean="0"/>
              <a:t> map, bing maps</a:t>
            </a:r>
            <a:r>
              <a:rPr lang="ja-JP" altLang="en-US" dirty="0" smtClean="0"/>
              <a:t>などで採用</a:t>
            </a:r>
            <a:endParaRPr lang="en-US" altLang="ja-JP" dirty="0" smtClean="0"/>
          </a:p>
          <a:p>
            <a:endParaRPr lang="en-US" altLang="ja-JP" sz="800" dirty="0"/>
          </a:p>
          <a:p>
            <a:r>
              <a:rPr lang="ja-JP" altLang="en-US" dirty="0" smtClean="0"/>
              <a:t>　</a:t>
            </a:r>
            <a:r>
              <a:rPr lang="en-US" altLang="ja-JP" dirty="0" smtClean="0"/>
              <a:t>【</a:t>
            </a:r>
            <a:r>
              <a:rPr lang="en-US" altLang="ja-JP" dirty="0"/>
              <a:t>CRS </a:t>
            </a:r>
            <a:r>
              <a:rPr lang="en-US" altLang="ja-JP" dirty="0" smtClean="0"/>
              <a:t>4326】</a:t>
            </a:r>
          </a:p>
          <a:p>
            <a:r>
              <a:rPr lang="ja-JP" altLang="en-US" dirty="0" smtClean="0"/>
              <a:t>　</a:t>
            </a:r>
            <a:r>
              <a:rPr lang="en-US" altLang="ja-JP" dirty="0" smtClean="0"/>
              <a:t>○</a:t>
            </a:r>
            <a:r>
              <a:rPr lang="ja-JP" altLang="en-US" dirty="0"/>
              <a:t>測地系：</a:t>
            </a:r>
            <a:r>
              <a:rPr lang="en-US" altLang="ja-JP" dirty="0" smtClean="0"/>
              <a:t>WGS84</a:t>
            </a:r>
            <a:r>
              <a:rPr lang="ja-JP" altLang="en-US" dirty="0" smtClean="0"/>
              <a:t>楕円体</a:t>
            </a:r>
            <a:endParaRPr lang="en-US" altLang="ja-JP" dirty="0" smtClean="0"/>
          </a:p>
          <a:p>
            <a:r>
              <a:rPr lang="ja-JP" altLang="en-US" dirty="0" smtClean="0"/>
              <a:t>　</a:t>
            </a:r>
            <a:r>
              <a:rPr lang="en-US" altLang="ja-JP" dirty="0" smtClean="0"/>
              <a:t>○</a:t>
            </a:r>
            <a:r>
              <a:rPr lang="ja-JP" altLang="en-US" dirty="0"/>
              <a:t>投影座標系</a:t>
            </a:r>
            <a:r>
              <a:rPr lang="ja-JP" altLang="en-US" dirty="0" smtClean="0"/>
              <a:t>：緯度経度</a:t>
            </a:r>
            <a:endParaRPr lang="en-US" altLang="ja-JP" dirty="0" smtClean="0"/>
          </a:p>
          <a:p>
            <a:endParaRPr lang="en-US" altLang="ja-JP" sz="800" dirty="0"/>
          </a:p>
          <a:p>
            <a:r>
              <a:rPr lang="ja-JP" altLang="en-US" sz="2000" dirty="0" smtClean="0"/>
              <a:t>（４）緯度経度情報の取得</a:t>
            </a:r>
            <a:endParaRPr lang="en-US" altLang="ja-JP" sz="2000" dirty="0" smtClean="0"/>
          </a:p>
          <a:p>
            <a:endParaRPr lang="en-US" altLang="ja-JP" sz="800" dirty="0" smtClean="0"/>
          </a:p>
          <a:p>
            <a:r>
              <a:rPr lang="en-US" altLang="ja-JP" dirty="0" smtClean="0"/>
              <a:t>① </a:t>
            </a:r>
            <a:r>
              <a:rPr lang="ja-JP" altLang="en-US" dirty="0" smtClean="0"/>
              <a:t>メニュー</a:t>
            </a:r>
            <a:r>
              <a:rPr lang="ja-JP" altLang="en-US" dirty="0"/>
              <a:t>のレイヤ</a:t>
            </a:r>
            <a:r>
              <a:rPr lang="en-US" altLang="ja-JP" dirty="0"/>
              <a:t> ▶︎ </a:t>
            </a:r>
            <a:r>
              <a:rPr lang="ja-JP" altLang="en-US" dirty="0" smtClean="0"/>
              <a:t>名前をつけて保存</a:t>
            </a:r>
            <a:endParaRPr lang="en-US" altLang="ja-JP" dirty="0"/>
          </a:p>
          <a:p>
            <a:endParaRPr lang="en-US" altLang="ja-JP" sz="800" dirty="0" smtClean="0"/>
          </a:p>
          <a:p>
            <a:r>
              <a:rPr lang="en-US" altLang="ja-JP" dirty="0" smtClean="0"/>
              <a:t>② CRS</a:t>
            </a:r>
            <a:r>
              <a:rPr lang="ja-JP" altLang="en-US" dirty="0" smtClean="0"/>
              <a:t>を</a:t>
            </a:r>
            <a:r>
              <a:rPr lang="en-US" altLang="ja-JP" dirty="0" smtClean="0"/>
              <a:t>4326</a:t>
            </a:r>
            <a:r>
              <a:rPr lang="ja-JP" altLang="en-US" dirty="0" smtClean="0"/>
              <a:t>に変更</a:t>
            </a:r>
            <a:r>
              <a:rPr lang="en-US" altLang="ja-JP" dirty="0" smtClean="0"/>
              <a:t> </a:t>
            </a:r>
            <a:r>
              <a:rPr lang="ja-JP" altLang="en-US" dirty="0" smtClean="0"/>
              <a:t>「</a:t>
            </a:r>
            <a:r>
              <a:rPr lang="en-US" altLang="ja-JP" dirty="0" smtClean="0"/>
              <a:t>sapporo4326_trial.shp</a:t>
            </a:r>
            <a:r>
              <a:rPr lang="ja-JP" altLang="en-US" dirty="0"/>
              <a:t>」として保存</a:t>
            </a:r>
            <a:r>
              <a:rPr lang="en-US" altLang="ja-JP" dirty="0"/>
              <a:t> </a:t>
            </a:r>
            <a:r>
              <a:rPr lang="en-US" altLang="ja-JP" dirty="0" smtClean="0"/>
              <a:t> </a:t>
            </a:r>
          </a:p>
        </p:txBody>
      </p:sp>
      <p:sp>
        <p:nvSpPr>
          <p:cNvPr id="4" name="スライド番号プレースホルダー 3"/>
          <p:cNvSpPr>
            <a:spLocks noGrp="1"/>
          </p:cNvSpPr>
          <p:nvPr>
            <p:ph type="sldNum" sz="quarter" idx="12"/>
          </p:nvPr>
        </p:nvSpPr>
        <p:spPr/>
        <p:txBody>
          <a:bodyPr/>
          <a:lstStyle/>
          <a:p>
            <a:fld id="{C1AFE419-7324-4948-85A6-7421EDCAF954}" type="slidenum">
              <a:rPr kumimoji="1" lang="ja-JP" altLang="en-US" smtClean="0"/>
              <a:t>8</a:t>
            </a:fld>
            <a:endParaRPr kumimoji="1" lang="ja-JP" altLang="en-US"/>
          </a:p>
        </p:txBody>
      </p:sp>
    </p:spTree>
    <p:extLst>
      <p:ext uri="{BB962C8B-B14F-4D97-AF65-F5344CB8AC3E}">
        <p14:creationId xmlns:p14="http://schemas.microsoft.com/office/powerpoint/2010/main" val="2149905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947063"/>
          </a:xfrm>
        </p:spPr>
        <p:txBody>
          <a:bodyPr>
            <a:normAutofit/>
          </a:bodyPr>
          <a:lstStyle/>
          <a:p>
            <a:r>
              <a:rPr lang="ja-JP" altLang="en-US" dirty="0" smtClean="0"/>
              <a:t>ライン（線）データの作成</a:t>
            </a:r>
            <a:endParaRPr lang="en-US" altLang="ja-JP" dirty="0" smtClean="0"/>
          </a:p>
        </p:txBody>
      </p:sp>
      <p:sp>
        <p:nvSpPr>
          <p:cNvPr id="3" name="テキスト ボックス 2"/>
          <p:cNvSpPr txBox="1"/>
          <p:nvPr/>
        </p:nvSpPr>
        <p:spPr>
          <a:xfrm>
            <a:off x="457200" y="1441132"/>
            <a:ext cx="8229600" cy="4124207"/>
          </a:xfrm>
          <a:prstGeom prst="rect">
            <a:avLst/>
          </a:prstGeom>
          <a:noFill/>
        </p:spPr>
        <p:txBody>
          <a:bodyPr wrap="square" rtlCol="0">
            <a:spAutoFit/>
          </a:bodyPr>
          <a:lstStyle/>
          <a:p>
            <a:r>
              <a:rPr lang="ja-JP" altLang="en-US" sz="2000" dirty="0" smtClean="0"/>
              <a:t>（事例）</a:t>
            </a:r>
            <a:endParaRPr lang="en-US" altLang="ja-JP" sz="2000" dirty="0" smtClean="0"/>
          </a:p>
          <a:p>
            <a:r>
              <a:rPr lang="ja-JP" altLang="en-US" sz="2000" dirty="0"/>
              <a:t>東京マラソンの</a:t>
            </a:r>
            <a:r>
              <a:rPr lang="ja-JP" altLang="en-US" sz="2000" dirty="0" smtClean="0"/>
              <a:t>新コースを５キロごとにフ</a:t>
            </a:r>
            <a:r>
              <a:rPr lang="ja-JP" altLang="en-US" sz="2000" dirty="0"/>
              <a:t>゚ロット</a:t>
            </a:r>
            <a:r>
              <a:rPr lang="ja-JP" altLang="en-US" sz="2000" dirty="0" smtClean="0"/>
              <a:t>する</a:t>
            </a:r>
            <a:endParaRPr lang="en-US" altLang="ja-JP" sz="2000" dirty="0"/>
          </a:p>
          <a:p>
            <a:r>
              <a:rPr lang="ja-JP" altLang="en-US" sz="2000" dirty="0" smtClean="0"/>
              <a:t>　</a:t>
            </a:r>
            <a:r>
              <a:rPr lang="en-US" altLang="ja-JP" sz="2000" dirty="0" smtClean="0"/>
              <a:t>→</a:t>
            </a:r>
            <a:r>
              <a:rPr lang="ja-JP" altLang="en-US" sz="2000" dirty="0" smtClean="0"/>
              <a:t>９本のラインデータを作成　 </a:t>
            </a:r>
            <a:endParaRPr lang="ja-JP" altLang="en-US" sz="2000" dirty="0"/>
          </a:p>
          <a:p>
            <a:r>
              <a:rPr lang="en-US" altLang="ja-JP" sz="1400" dirty="0" smtClean="0"/>
              <a:t>(reference</a:t>
            </a:r>
            <a:r>
              <a:rPr lang="ja-JP" altLang="en-US" sz="1400" dirty="0" smtClean="0"/>
              <a:t>フォルダ参照</a:t>
            </a:r>
            <a:r>
              <a:rPr lang="en-US" altLang="ja-JP" sz="1400" dirty="0" smtClean="0"/>
              <a:t>)</a:t>
            </a:r>
            <a:endParaRPr lang="ja-JP" altLang="en-US" sz="1400" dirty="0" smtClean="0">
              <a:effectLst/>
            </a:endParaRPr>
          </a:p>
          <a:p>
            <a:endParaRPr lang="en-US" altLang="ja-JP" sz="1000" dirty="0" smtClean="0"/>
          </a:p>
          <a:p>
            <a:r>
              <a:rPr lang="ja-JP" altLang="en-US" sz="2000" dirty="0" smtClean="0"/>
              <a:t>（１）地図を表示</a:t>
            </a:r>
            <a:endParaRPr lang="en-US" altLang="ja-JP" sz="2000" dirty="0" smtClean="0"/>
          </a:p>
          <a:p>
            <a:endParaRPr lang="en-US" altLang="ja-JP" sz="800" dirty="0"/>
          </a:p>
          <a:p>
            <a:r>
              <a:rPr lang="en-US" altLang="ja-JP" dirty="0" smtClean="0"/>
              <a:t>※</a:t>
            </a:r>
            <a:r>
              <a:rPr lang="ja-JP" altLang="en-US" dirty="0" smtClean="0"/>
              <a:t>「ポイントデータを作成」を参照</a:t>
            </a:r>
            <a:endParaRPr lang="en-US" altLang="ja-JP" dirty="0" smtClean="0"/>
          </a:p>
          <a:p>
            <a:endParaRPr lang="en-US" altLang="ja-JP" sz="800" dirty="0" smtClean="0"/>
          </a:p>
          <a:p>
            <a:r>
              <a:rPr lang="ja-JP" altLang="en-US" sz="2000" dirty="0"/>
              <a:t>（２）新規シェープファイルレイヤの作成</a:t>
            </a:r>
            <a:endParaRPr lang="en-US" altLang="ja-JP" sz="2000" dirty="0"/>
          </a:p>
          <a:p>
            <a:endParaRPr lang="en-US" altLang="ja-JP" sz="800" dirty="0"/>
          </a:p>
          <a:p>
            <a:r>
              <a:rPr lang="en-US" altLang="ja-JP" dirty="0"/>
              <a:t>① </a:t>
            </a:r>
            <a:r>
              <a:rPr lang="ja-JP" altLang="en-US" dirty="0"/>
              <a:t>メニューのレイヤ</a:t>
            </a:r>
            <a:r>
              <a:rPr lang="en-US" altLang="ja-JP" dirty="0"/>
              <a:t> ▶︎ </a:t>
            </a:r>
            <a:r>
              <a:rPr lang="ja-JP" altLang="en-US" dirty="0"/>
              <a:t>レイヤの作成</a:t>
            </a:r>
            <a:r>
              <a:rPr lang="en-US" altLang="ja-JP" dirty="0"/>
              <a:t> ▶︎ </a:t>
            </a:r>
            <a:r>
              <a:rPr lang="ja-JP" altLang="en-US" dirty="0"/>
              <a:t>新規シェープファイルレイヤを選択</a:t>
            </a:r>
          </a:p>
          <a:p>
            <a:endParaRPr lang="en-US" altLang="ja-JP" sz="800" dirty="0"/>
          </a:p>
          <a:p>
            <a:r>
              <a:rPr lang="en-US" altLang="ja-JP" dirty="0"/>
              <a:t>② </a:t>
            </a:r>
            <a:r>
              <a:rPr lang="ja-JP" altLang="en-US" dirty="0"/>
              <a:t>タイプを</a:t>
            </a:r>
            <a:r>
              <a:rPr lang="ja-JP" altLang="en-US" dirty="0" smtClean="0"/>
              <a:t>「ライン」</a:t>
            </a:r>
            <a:r>
              <a:rPr lang="en-US" altLang="ja-JP" dirty="0" smtClean="0"/>
              <a:t> </a:t>
            </a:r>
            <a:r>
              <a:rPr lang="ja-JP" altLang="en-US" dirty="0"/>
              <a:t>ファイルエンコーディングを「</a:t>
            </a:r>
            <a:r>
              <a:rPr lang="en-US" altLang="ja-JP" dirty="0"/>
              <a:t>UTF8</a:t>
            </a:r>
            <a:r>
              <a:rPr lang="ja-JP" altLang="en-US" dirty="0"/>
              <a:t>」</a:t>
            </a:r>
            <a:r>
              <a:rPr lang="en-US" altLang="ja-JP" dirty="0"/>
              <a:t> CRS</a:t>
            </a:r>
            <a:r>
              <a:rPr lang="ja-JP" altLang="en-US" dirty="0"/>
              <a:t>を「</a:t>
            </a:r>
            <a:r>
              <a:rPr lang="en-US" altLang="ja-JP" dirty="0"/>
              <a:t>3857</a:t>
            </a:r>
            <a:r>
              <a:rPr lang="ja-JP" altLang="en-US" dirty="0"/>
              <a:t>」と</a:t>
            </a:r>
            <a:r>
              <a:rPr lang="ja-JP" altLang="en-US" dirty="0" smtClean="0"/>
              <a:t>選択</a:t>
            </a:r>
            <a:endParaRPr lang="en-US" altLang="ja-JP" dirty="0" smtClean="0"/>
          </a:p>
          <a:p>
            <a:endParaRPr lang="en-US" altLang="ja-JP" sz="800" dirty="0" smtClean="0"/>
          </a:p>
          <a:p>
            <a:r>
              <a:rPr lang="en-US" altLang="ja-JP" dirty="0" smtClean="0"/>
              <a:t>③ </a:t>
            </a:r>
            <a:r>
              <a:rPr lang="ja-JP" altLang="en-US" dirty="0" smtClean="0"/>
              <a:t>新規</a:t>
            </a:r>
            <a:r>
              <a:rPr lang="ja-JP" altLang="en-US" dirty="0"/>
              <a:t>フィールドと</a:t>
            </a:r>
            <a:r>
              <a:rPr lang="ja-JP" altLang="en-US" dirty="0" smtClean="0"/>
              <a:t>して「</a:t>
            </a:r>
            <a:r>
              <a:rPr lang="en-US" altLang="ja-JP" dirty="0" smtClean="0"/>
              <a:t>start</a:t>
            </a:r>
            <a:r>
              <a:rPr lang="ja-JP" altLang="en-US" dirty="0" smtClean="0"/>
              <a:t>」</a:t>
            </a:r>
            <a:r>
              <a:rPr lang="en-US" altLang="ja-JP" dirty="0" smtClean="0"/>
              <a:t>(</a:t>
            </a:r>
            <a:r>
              <a:rPr lang="ja-JP" altLang="en-US" dirty="0"/>
              <a:t>整数型</a:t>
            </a:r>
            <a:r>
              <a:rPr lang="en-US" altLang="ja-JP" dirty="0" smtClean="0"/>
              <a:t>)</a:t>
            </a:r>
            <a:r>
              <a:rPr lang="ja-JP" altLang="en-US" dirty="0" smtClean="0"/>
              <a:t>「</a:t>
            </a:r>
            <a:r>
              <a:rPr lang="en-US" altLang="ja-JP" dirty="0" smtClean="0"/>
              <a:t>end</a:t>
            </a:r>
            <a:r>
              <a:rPr lang="ja-JP" altLang="en-US" dirty="0" smtClean="0"/>
              <a:t>」</a:t>
            </a:r>
            <a:r>
              <a:rPr lang="en-US" altLang="ja-JP" dirty="0" smtClean="0"/>
              <a:t>(</a:t>
            </a:r>
            <a:r>
              <a:rPr lang="ja-JP" altLang="en-US" dirty="0"/>
              <a:t>整数型</a:t>
            </a:r>
            <a:r>
              <a:rPr lang="en-US" altLang="ja-JP" dirty="0"/>
              <a:t>)</a:t>
            </a:r>
            <a:r>
              <a:rPr lang="ja-JP" altLang="en-US" dirty="0"/>
              <a:t>を</a:t>
            </a:r>
            <a:r>
              <a:rPr lang="ja-JP" altLang="en-US" dirty="0" smtClean="0"/>
              <a:t>追加</a:t>
            </a:r>
            <a:endParaRPr lang="en-US" altLang="ja-JP" dirty="0" smtClean="0"/>
          </a:p>
          <a:p>
            <a:endParaRPr lang="en-US" altLang="ja-JP" sz="800" dirty="0" smtClean="0"/>
          </a:p>
          <a:p>
            <a:r>
              <a:rPr lang="en-US" altLang="ja-JP" dirty="0" smtClean="0"/>
              <a:t>④ </a:t>
            </a:r>
            <a:r>
              <a:rPr lang="ja-JP" altLang="en-US" dirty="0" smtClean="0"/>
              <a:t>「</a:t>
            </a:r>
            <a:r>
              <a:rPr lang="en-US" altLang="ja-JP" dirty="0" smtClean="0"/>
              <a:t>tokyo3857_trial.shp</a:t>
            </a:r>
            <a:r>
              <a:rPr lang="ja-JP" altLang="en-US" dirty="0" smtClean="0"/>
              <a:t>」として保存</a:t>
            </a:r>
            <a:r>
              <a:rPr lang="en-US" altLang="ja-JP" dirty="0" smtClean="0"/>
              <a:t> </a:t>
            </a:r>
            <a:r>
              <a:rPr lang="ja-JP" altLang="en-US" dirty="0" smtClean="0"/>
              <a:t>ファイルを作成 </a:t>
            </a:r>
            <a:endParaRPr lang="ja-JP" altLang="en-US" dirty="0"/>
          </a:p>
        </p:txBody>
      </p:sp>
      <p:sp>
        <p:nvSpPr>
          <p:cNvPr id="4" name="スライド番号プレースホルダー 3"/>
          <p:cNvSpPr>
            <a:spLocks noGrp="1"/>
          </p:cNvSpPr>
          <p:nvPr>
            <p:ph type="sldNum" sz="quarter" idx="12"/>
          </p:nvPr>
        </p:nvSpPr>
        <p:spPr/>
        <p:txBody>
          <a:bodyPr/>
          <a:lstStyle/>
          <a:p>
            <a:fld id="{C1AFE419-7324-4948-85A6-7421EDCAF954}" type="slidenum">
              <a:rPr kumimoji="1" lang="ja-JP" altLang="en-US" smtClean="0"/>
              <a:t>9</a:t>
            </a:fld>
            <a:endParaRPr kumimoji="1" lang="ja-JP" altLang="en-US"/>
          </a:p>
        </p:txBody>
      </p:sp>
    </p:spTree>
    <p:extLst>
      <p:ext uri="{BB962C8B-B14F-4D97-AF65-F5344CB8AC3E}">
        <p14:creationId xmlns:p14="http://schemas.microsoft.com/office/powerpoint/2010/main" val="205021538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3359</TotalTime>
  <Words>4194</Words>
  <Application>Microsoft Macintosh PowerPoint</Application>
  <PresentationFormat>画面に合わせる (4:3)</PresentationFormat>
  <Paragraphs>754</Paragraphs>
  <Slides>61</Slides>
  <Notes>7</Notes>
  <HiddenSlides>0</HiddenSlides>
  <MMClips>0</MMClips>
  <ScaleCrop>false</ScaleCrop>
  <HeadingPairs>
    <vt:vector size="4" baseType="variant">
      <vt:variant>
        <vt:lpstr>テーマ</vt:lpstr>
      </vt:variant>
      <vt:variant>
        <vt:i4>1</vt:i4>
      </vt:variant>
      <vt:variant>
        <vt:lpstr>スライド タイトル</vt:lpstr>
      </vt:variant>
      <vt:variant>
        <vt:i4>61</vt:i4>
      </vt:variant>
    </vt:vector>
  </HeadingPairs>
  <TitlesOfParts>
    <vt:vector size="62" baseType="lpstr">
      <vt:lpstr>ホワイト</vt:lpstr>
      <vt:lpstr>独自のオンライン地図を作る</vt:lpstr>
      <vt:lpstr>講義の流れ</vt:lpstr>
      <vt:lpstr>QGISを使って独自の地図を作る</vt:lpstr>
      <vt:lpstr>ポイント（点）データの作成</vt:lpstr>
      <vt:lpstr>PowerPoint プレゼンテーション</vt:lpstr>
      <vt:lpstr>PowerPoint プレゼンテーション</vt:lpstr>
      <vt:lpstr>こうなります！</vt:lpstr>
      <vt:lpstr>復習：EPSG 3857＆EPSG 4326</vt:lpstr>
      <vt:lpstr>ライン（線）データの作成</vt:lpstr>
      <vt:lpstr>PowerPoint プレゼンテーション</vt:lpstr>
      <vt:lpstr>PowerPoint プレゼンテーション</vt:lpstr>
      <vt:lpstr>PowerPoint プレゼンテーション</vt:lpstr>
      <vt:lpstr>PowerPoint プレゼンテーション</vt:lpstr>
      <vt:lpstr>こうなります！</vt:lpstr>
      <vt:lpstr>参考：去年の横浜マラソンでの出来事</vt:lpstr>
      <vt:lpstr>ポリゴン（面）データの作成</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こうなります！</vt:lpstr>
      <vt:lpstr>参考：タイル地図とは</vt:lpstr>
      <vt:lpstr>PowerPoint プレゼンテーション</vt:lpstr>
      <vt:lpstr>Leafletを使ってオンライン地図を作る</vt:lpstr>
      <vt:lpstr>任意の場所の地図をWEBに表示する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マーカー（ポイント）を表示する</vt:lpstr>
      <vt:lpstr>shape fileデータを表示する</vt:lpstr>
      <vt:lpstr>PowerPoint プレゼンテーション</vt:lpstr>
      <vt:lpstr>PowerPoint プレゼンテーション</vt:lpstr>
      <vt:lpstr>PowerPoint プレゼンテーション</vt:lpstr>
      <vt:lpstr>こうなります！</vt:lpstr>
      <vt:lpstr>PowerPoint プレゼンテーション</vt:lpstr>
      <vt:lpstr>PowerPoint プレゼンテーション</vt:lpstr>
      <vt:lpstr>こうなります！</vt:lpstr>
      <vt:lpstr>PowerPoint プレゼンテーション</vt:lpstr>
      <vt:lpstr>PowerPoint プレゼンテーション</vt:lpstr>
      <vt:lpstr>こうなります！</vt:lpstr>
      <vt:lpstr>PowerPoint プレゼンテーション</vt:lpstr>
      <vt:lpstr>PowerPoint プレゼンテーション</vt:lpstr>
      <vt:lpstr>こうなります！</vt:lpstr>
      <vt:lpstr>プラグイン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参考：geojson.io 地理空間データ作成</vt:lpstr>
      <vt:lpstr>PowerPoint プレゼンテーション</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独自のオンライン地図を作る</dc:title>
  <dc:creator>山本 智</dc:creator>
  <cp:lastModifiedBy>山本 智</cp:lastModifiedBy>
  <cp:revision>220</cp:revision>
  <cp:lastPrinted>2016-11-07T22:51:15Z</cp:lastPrinted>
  <dcterms:created xsi:type="dcterms:W3CDTF">2016-11-05T00:05:48Z</dcterms:created>
  <dcterms:modified xsi:type="dcterms:W3CDTF">2016-12-22T05:50:25Z</dcterms:modified>
</cp:coreProperties>
</file>